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44" r:id="rId1"/>
  </p:sldMasterIdLst>
  <p:notesMasterIdLst>
    <p:notesMasterId r:id="rId23"/>
  </p:notesMasterIdLst>
  <p:sldIdLst>
    <p:sldId id="256" r:id="rId2"/>
    <p:sldId id="258" r:id="rId3"/>
    <p:sldId id="257" r:id="rId4"/>
    <p:sldId id="271" r:id="rId5"/>
    <p:sldId id="267" r:id="rId6"/>
    <p:sldId id="269" r:id="rId7"/>
    <p:sldId id="276" r:id="rId8"/>
    <p:sldId id="277" r:id="rId9"/>
    <p:sldId id="498" r:id="rId10"/>
    <p:sldId id="500" r:id="rId11"/>
    <p:sldId id="278" r:id="rId12"/>
    <p:sldId id="279" r:id="rId13"/>
    <p:sldId id="275" r:id="rId14"/>
    <p:sldId id="263" r:id="rId15"/>
    <p:sldId id="259" r:id="rId16"/>
    <p:sldId id="260" r:id="rId17"/>
    <p:sldId id="261" r:id="rId18"/>
    <p:sldId id="499" r:id="rId19"/>
    <p:sldId id="262" r:id="rId20"/>
    <p:sldId id="497" r:id="rId21"/>
    <p:sldId id="501"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756"/>
    <p:restoredTop sz="76813"/>
  </p:normalViewPr>
  <p:slideViewPr>
    <p:cSldViewPr snapToGrid="0" snapToObjects="1">
      <p:cViewPr varScale="1">
        <p:scale>
          <a:sx n="86" d="100"/>
          <a:sy n="86" d="100"/>
        </p:scale>
        <p:origin x="1352" y="2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9D54ECD-6B90-EC42-A063-4FA727B65B15}" type="datetimeFigureOut">
              <a:rPr lang="en-US" smtClean="0"/>
              <a:t>4/12/22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CBE1366-6B2D-A347-AD69-E7E0CDB7F9F5}" type="slidenum">
              <a:rPr lang="en-US" smtClean="0"/>
              <a:t>‹#›</a:t>
            </a:fld>
            <a:endParaRPr lang="en-US"/>
          </a:p>
        </p:txBody>
      </p:sp>
    </p:spTree>
    <p:extLst>
      <p:ext uri="{BB962C8B-B14F-4D97-AF65-F5344CB8AC3E}">
        <p14:creationId xmlns:p14="http://schemas.microsoft.com/office/powerpoint/2010/main" val="21782887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CBE1366-6B2D-A347-AD69-E7E0CDB7F9F5}" type="slidenum">
              <a:rPr lang="en-US" smtClean="0"/>
              <a:t>1</a:t>
            </a:fld>
            <a:endParaRPr lang="en-US"/>
          </a:p>
        </p:txBody>
      </p:sp>
    </p:spTree>
    <p:extLst>
      <p:ext uri="{BB962C8B-B14F-4D97-AF65-F5344CB8AC3E}">
        <p14:creationId xmlns:p14="http://schemas.microsoft.com/office/powerpoint/2010/main" val="34302982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FFFFFF"/>
              </a:solidFill>
            </a:endParaRPr>
          </a:p>
          <a:p>
            <a:r>
              <a:rPr lang="en-US" dirty="0"/>
              <a:t>Significance --No prior work done to connect Legionella to sewage impacted waters.</a:t>
            </a:r>
          </a:p>
          <a:p>
            <a:endParaRPr lang="en-US" dirty="0"/>
          </a:p>
        </p:txBody>
      </p:sp>
      <p:sp>
        <p:nvSpPr>
          <p:cNvPr id="4" name="Slide Number Placeholder 3"/>
          <p:cNvSpPr>
            <a:spLocks noGrp="1"/>
          </p:cNvSpPr>
          <p:nvPr>
            <p:ph type="sldNum" sz="quarter" idx="5"/>
          </p:nvPr>
        </p:nvSpPr>
        <p:spPr/>
        <p:txBody>
          <a:bodyPr/>
          <a:lstStyle/>
          <a:p>
            <a:fld id="{FCBE1366-6B2D-A347-AD69-E7E0CDB7F9F5}" type="slidenum">
              <a:rPr lang="en-US" smtClean="0"/>
              <a:t>10</a:t>
            </a:fld>
            <a:endParaRPr lang="en-US"/>
          </a:p>
        </p:txBody>
      </p:sp>
    </p:spTree>
    <p:extLst>
      <p:ext uri="{BB962C8B-B14F-4D97-AF65-F5344CB8AC3E}">
        <p14:creationId xmlns:p14="http://schemas.microsoft.com/office/powerpoint/2010/main" val="27003356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FFFFFF"/>
              </a:solidFill>
            </a:endParaRPr>
          </a:p>
          <a:p>
            <a:r>
              <a:rPr lang="en-US" dirty="0"/>
              <a:t>Significance --No prior work done to connect Legionella to sewage impacted waters.</a:t>
            </a:r>
          </a:p>
          <a:p>
            <a:endParaRPr lang="en-US" dirty="0"/>
          </a:p>
        </p:txBody>
      </p:sp>
      <p:sp>
        <p:nvSpPr>
          <p:cNvPr id="4" name="Slide Number Placeholder 3"/>
          <p:cNvSpPr>
            <a:spLocks noGrp="1"/>
          </p:cNvSpPr>
          <p:nvPr>
            <p:ph type="sldNum" sz="quarter" idx="5"/>
          </p:nvPr>
        </p:nvSpPr>
        <p:spPr/>
        <p:txBody>
          <a:bodyPr/>
          <a:lstStyle/>
          <a:p>
            <a:fld id="{FCBE1366-6B2D-A347-AD69-E7E0CDB7F9F5}" type="slidenum">
              <a:rPr lang="en-US" smtClean="0"/>
              <a:t>11</a:t>
            </a:fld>
            <a:endParaRPr lang="en-US"/>
          </a:p>
        </p:txBody>
      </p:sp>
    </p:spTree>
    <p:extLst>
      <p:ext uri="{BB962C8B-B14F-4D97-AF65-F5344CB8AC3E}">
        <p14:creationId xmlns:p14="http://schemas.microsoft.com/office/powerpoint/2010/main" val="32354461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FFFFFF"/>
              </a:solidFill>
            </a:endParaRPr>
          </a:p>
          <a:p>
            <a:r>
              <a:rPr lang="en-US" dirty="0"/>
              <a:t>Significance --No prior work done to connect Legionella to sewage impacted waters.</a:t>
            </a:r>
          </a:p>
          <a:p>
            <a:endParaRPr lang="en-US" dirty="0"/>
          </a:p>
        </p:txBody>
      </p:sp>
      <p:sp>
        <p:nvSpPr>
          <p:cNvPr id="4" name="Slide Number Placeholder 3"/>
          <p:cNvSpPr>
            <a:spLocks noGrp="1"/>
          </p:cNvSpPr>
          <p:nvPr>
            <p:ph type="sldNum" sz="quarter" idx="5"/>
          </p:nvPr>
        </p:nvSpPr>
        <p:spPr/>
        <p:txBody>
          <a:bodyPr/>
          <a:lstStyle/>
          <a:p>
            <a:fld id="{FCBE1366-6B2D-A347-AD69-E7E0CDB7F9F5}" type="slidenum">
              <a:rPr lang="en-US" smtClean="0"/>
              <a:t>12</a:t>
            </a:fld>
            <a:endParaRPr lang="en-US"/>
          </a:p>
        </p:txBody>
      </p:sp>
    </p:spTree>
    <p:extLst>
      <p:ext uri="{BB962C8B-B14F-4D97-AF65-F5344CB8AC3E}">
        <p14:creationId xmlns:p14="http://schemas.microsoft.com/office/powerpoint/2010/main" val="13935006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Current New York City actionable limits for Legionella concentrations in non potable water are ≥10 per milliliter, with which these results then point toward a potential area of concern.</a:t>
            </a:r>
          </a:p>
          <a:p>
            <a:endParaRPr lang="en-US" dirty="0"/>
          </a:p>
        </p:txBody>
      </p:sp>
      <p:sp>
        <p:nvSpPr>
          <p:cNvPr id="4" name="Slide Number Placeholder 3"/>
          <p:cNvSpPr>
            <a:spLocks noGrp="1"/>
          </p:cNvSpPr>
          <p:nvPr>
            <p:ph type="sldNum" sz="quarter" idx="5"/>
          </p:nvPr>
        </p:nvSpPr>
        <p:spPr/>
        <p:txBody>
          <a:bodyPr/>
          <a:lstStyle/>
          <a:p>
            <a:fld id="{FCBE1366-6B2D-A347-AD69-E7E0CDB7F9F5}" type="slidenum">
              <a:rPr lang="en-US" smtClean="0"/>
              <a:t>13</a:t>
            </a:fld>
            <a:endParaRPr lang="en-US"/>
          </a:p>
        </p:txBody>
      </p:sp>
    </p:spTree>
    <p:extLst>
      <p:ext uri="{BB962C8B-B14F-4D97-AF65-F5344CB8AC3E}">
        <p14:creationId xmlns:p14="http://schemas.microsoft.com/office/powerpoint/2010/main" val="26227739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FCBE1366-6B2D-A347-AD69-E7E0CDB7F9F5}" type="slidenum">
              <a:rPr lang="en-US" smtClean="0"/>
              <a:t>14</a:t>
            </a:fld>
            <a:endParaRPr lang="en-US"/>
          </a:p>
        </p:txBody>
      </p:sp>
    </p:spTree>
    <p:extLst>
      <p:ext uri="{BB962C8B-B14F-4D97-AF65-F5344CB8AC3E}">
        <p14:creationId xmlns:p14="http://schemas.microsoft.com/office/powerpoint/2010/main" val="40349904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important to note the reality of the circumstances surrounding this current project.</a:t>
            </a:r>
          </a:p>
          <a:p>
            <a:pPr lvl="1"/>
            <a:r>
              <a:rPr lang="en-US" dirty="0"/>
              <a:t>In addition to safety established in the laboratory in working with Legionella, safety measures outside the lab were also thoughtfully planned and executed.</a:t>
            </a:r>
          </a:p>
          <a:p>
            <a:pPr lvl="1"/>
            <a:endParaRPr lang="en-US" dirty="0"/>
          </a:p>
          <a:p>
            <a:r>
              <a:rPr lang="en-US" dirty="0"/>
              <a:t> A current limitation to the project has been the ability to run genetic analysis:</a:t>
            </a:r>
          </a:p>
          <a:p>
            <a:pPr lvl="1"/>
            <a:r>
              <a:rPr lang="en-US" dirty="0"/>
              <a:t>Due to COVID-19, PCR has been limited by the supply of primers.</a:t>
            </a:r>
          </a:p>
          <a:p>
            <a:pPr lvl="1"/>
            <a:r>
              <a:rPr lang="en-US" dirty="0"/>
              <a:t>Therefore, the genetic analysis component to this project remains constrained at the moment. </a:t>
            </a:r>
          </a:p>
          <a:p>
            <a:endParaRPr lang="en-US" dirty="0"/>
          </a:p>
        </p:txBody>
      </p:sp>
      <p:sp>
        <p:nvSpPr>
          <p:cNvPr id="4" name="Slide Number Placeholder 3"/>
          <p:cNvSpPr>
            <a:spLocks noGrp="1"/>
          </p:cNvSpPr>
          <p:nvPr>
            <p:ph type="sldNum" sz="quarter" idx="5"/>
          </p:nvPr>
        </p:nvSpPr>
        <p:spPr/>
        <p:txBody>
          <a:bodyPr/>
          <a:lstStyle/>
          <a:p>
            <a:fld id="{FCBE1366-6B2D-A347-AD69-E7E0CDB7F9F5}" type="slidenum">
              <a:rPr lang="en-US" smtClean="0"/>
              <a:t>15</a:t>
            </a:fld>
            <a:endParaRPr lang="en-US"/>
          </a:p>
        </p:txBody>
      </p:sp>
    </p:spTree>
    <p:extLst>
      <p:ext uri="{BB962C8B-B14F-4D97-AF65-F5344CB8AC3E}">
        <p14:creationId xmlns:p14="http://schemas.microsoft.com/office/powerpoint/2010/main" val="13762042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CBE1366-6B2D-A347-AD69-E7E0CDB7F9F5}" type="slidenum">
              <a:rPr lang="en-US" smtClean="0"/>
              <a:t>16</a:t>
            </a:fld>
            <a:endParaRPr lang="en-US"/>
          </a:p>
        </p:txBody>
      </p:sp>
    </p:spTree>
    <p:extLst>
      <p:ext uri="{BB962C8B-B14F-4D97-AF65-F5344CB8AC3E}">
        <p14:creationId xmlns:p14="http://schemas.microsoft.com/office/powerpoint/2010/main" val="34742166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CBE1366-6B2D-A347-AD69-E7E0CDB7F9F5}" type="slidenum">
              <a:rPr lang="en-US" smtClean="0"/>
              <a:t>17</a:t>
            </a:fld>
            <a:endParaRPr lang="en-US"/>
          </a:p>
        </p:txBody>
      </p:sp>
    </p:spTree>
    <p:extLst>
      <p:ext uri="{BB962C8B-B14F-4D97-AF65-F5344CB8AC3E}">
        <p14:creationId xmlns:p14="http://schemas.microsoft.com/office/powerpoint/2010/main" val="12170781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FIB was abundant.</a:t>
            </a:r>
          </a:p>
        </p:txBody>
      </p:sp>
      <p:sp>
        <p:nvSpPr>
          <p:cNvPr id="4" name="Slide Number Placeholder 3"/>
          <p:cNvSpPr>
            <a:spLocks noGrp="1"/>
          </p:cNvSpPr>
          <p:nvPr>
            <p:ph type="sldNum" sz="quarter" idx="5"/>
          </p:nvPr>
        </p:nvSpPr>
        <p:spPr/>
        <p:txBody>
          <a:bodyPr/>
          <a:lstStyle/>
          <a:p>
            <a:fld id="{FCBE1366-6B2D-A347-AD69-E7E0CDB7F9F5}" type="slidenum">
              <a:rPr lang="en-US" smtClean="0"/>
              <a:t>18</a:t>
            </a:fld>
            <a:endParaRPr lang="en-US"/>
          </a:p>
        </p:txBody>
      </p:sp>
    </p:spTree>
    <p:extLst>
      <p:ext uri="{BB962C8B-B14F-4D97-AF65-F5344CB8AC3E}">
        <p14:creationId xmlns:p14="http://schemas.microsoft.com/office/powerpoint/2010/main" val="23799433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CBE1366-6B2D-A347-AD69-E7E0CDB7F9F5}" type="slidenum">
              <a:rPr lang="en-US" smtClean="0"/>
              <a:t>19</a:t>
            </a:fld>
            <a:endParaRPr lang="en-US"/>
          </a:p>
        </p:txBody>
      </p:sp>
    </p:spTree>
    <p:extLst>
      <p:ext uri="{BB962C8B-B14F-4D97-AF65-F5344CB8AC3E}">
        <p14:creationId xmlns:p14="http://schemas.microsoft.com/office/powerpoint/2010/main" val="42564428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CBE1366-6B2D-A347-AD69-E7E0CDB7F9F5}" type="slidenum">
              <a:rPr lang="en-US" smtClean="0"/>
              <a:t>2</a:t>
            </a:fld>
            <a:endParaRPr lang="en-US"/>
          </a:p>
        </p:txBody>
      </p:sp>
    </p:spTree>
    <p:extLst>
      <p:ext uri="{BB962C8B-B14F-4D97-AF65-F5344CB8AC3E}">
        <p14:creationId xmlns:p14="http://schemas.microsoft.com/office/powerpoint/2010/main" val="20628361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CBE1366-6B2D-A347-AD69-E7E0CDB7F9F5}" type="slidenum">
              <a:rPr lang="en-US" smtClean="0"/>
              <a:t>20</a:t>
            </a:fld>
            <a:endParaRPr lang="en-US"/>
          </a:p>
        </p:txBody>
      </p:sp>
    </p:spTree>
    <p:extLst>
      <p:ext uri="{BB962C8B-B14F-4D97-AF65-F5344CB8AC3E}">
        <p14:creationId xmlns:p14="http://schemas.microsoft.com/office/powerpoint/2010/main" val="7706720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CBE1366-6B2D-A347-AD69-E7E0CDB7F9F5}" type="slidenum">
              <a:rPr lang="en-US" smtClean="0"/>
              <a:t>21</a:t>
            </a:fld>
            <a:endParaRPr lang="en-US"/>
          </a:p>
        </p:txBody>
      </p:sp>
    </p:spTree>
    <p:extLst>
      <p:ext uri="{BB962C8B-B14F-4D97-AF65-F5344CB8AC3E}">
        <p14:creationId xmlns:p14="http://schemas.microsoft.com/office/powerpoint/2010/main" val="24401040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transition to next slide, begin to explain stormwater connection.</a:t>
            </a:r>
          </a:p>
          <a:p>
            <a:endParaRPr lang="en-US" dirty="0"/>
          </a:p>
          <a:p>
            <a:r>
              <a:rPr lang="en-US" dirty="0"/>
              <a:t>L. pneumophila has been reported to have a widespread environmental distribution. Several studies have confirmed a ubiquitous presence in soils, lakes, and man-made water systems (van </a:t>
            </a:r>
            <a:r>
              <a:rPr lang="en-US" dirty="0" err="1"/>
              <a:t>Heijnsbergen</a:t>
            </a:r>
            <a:r>
              <a:rPr lang="en-US" dirty="0"/>
              <a:t> 2015; </a:t>
            </a:r>
            <a:r>
              <a:rPr lang="en-US" dirty="0" err="1"/>
              <a:t>Declerck</a:t>
            </a:r>
            <a:r>
              <a:rPr lang="en-US" dirty="0"/>
              <a:t> et al. 2007; Steele et al. 1990; </a:t>
            </a:r>
            <a:r>
              <a:rPr lang="en-US" dirty="0" err="1"/>
              <a:t>Fliermans</a:t>
            </a:r>
            <a:r>
              <a:rPr lang="en-US" dirty="0"/>
              <a:t> et al. 1981). </a:t>
            </a:r>
          </a:p>
          <a:p>
            <a:endParaRPr lang="en-US" dirty="0"/>
          </a:p>
          <a:p>
            <a:r>
              <a:rPr lang="en-US" dirty="0"/>
              <a:t>Currently, management is focused on cooling towers, </a:t>
            </a:r>
            <a:r>
              <a:rPr lang="en-US" i="1" dirty="0"/>
              <a:t>Legionella </a:t>
            </a:r>
            <a:r>
              <a:rPr lang="en-US" dirty="0"/>
              <a:t>is known to have a much broader environmental distribution </a:t>
            </a:r>
            <a:r>
              <a:rPr lang="en-US" b="1" dirty="0"/>
              <a:t>(</a:t>
            </a:r>
            <a:r>
              <a:rPr lang="en-US" dirty="0" err="1"/>
              <a:t>Prussin</a:t>
            </a:r>
            <a:r>
              <a:rPr lang="en-US" dirty="0"/>
              <a:t> et al 2017</a:t>
            </a:r>
            <a:r>
              <a:rPr lang="en-US" b="1" dirty="0"/>
              <a:t>) </a:t>
            </a:r>
            <a:r>
              <a:rPr lang="en-US" dirty="0"/>
              <a:t>and very little research or monitoring has assessed the other potential environmental reservoirs of pathogenic </a:t>
            </a:r>
            <a:r>
              <a:rPr lang="en-US" i="1" dirty="0"/>
              <a:t>Legionella</a:t>
            </a:r>
            <a:r>
              <a:rPr lang="en-US" dirty="0"/>
              <a:t>. </a:t>
            </a:r>
          </a:p>
          <a:p>
            <a:endParaRPr lang="en-US" b="1" dirty="0"/>
          </a:p>
        </p:txBody>
      </p:sp>
      <p:sp>
        <p:nvSpPr>
          <p:cNvPr id="4" name="Slide Number Placeholder 3"/>
          <p:cNvSpPr>
            <a:spLocks noGrp="1"/>
          </p:cNvSpPr>
          <p:nvPr>
            <p:ph type="sldNum" sz="quarter" idx="5"/>
          </p:nvPr>
        </p:nvSpPr>
        <p:spPr/>
        <p:txBody>
          <a:bodyPr/>
          <a:lstStyle/>
          <a:p>
            <a:fld id="{FCBE1366-6B2D-A347-AD69-E7E0CDB7F9F5}" type="slidenum">
              <a:rPr lang="en-US" smtClean="0"/>
              <a:t>3</a:t>
            </a:fld>
            <a:endParaRPr lang="en-US"/>
          </a:p>
        </p:txBody>
      </p:sp>
    </p:spTree>
    <p:extLst>
      <p:ext uri="{BB962C8B-B14F-4D97-AF65-F5344CB8AC3E}">
        <p14:creationId xmlns:p14="http://schemas.microsoft.com/office/powerpoint/2010/main" val="36212505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transition to next slide, begin to explain stormwater connection.</a:t>
            </a:r>
          </a:p>
          <a:p>
            <a:endParaRPr lang="en-US" dirty="0"/>
          </a:p>
          <a:p>
            <a:r>
              <a:rPr lang="en-US" dirty="0"/>
              <a:t>L. pneumophila has been reported to have a widespread environmental distribution. Several studies have confirmed a ubiquitous presence in soils, lakes, and man-made water systems (van </a:t>
            </a:r>
            <a:r>
              <a:rPr lang="en-US" dirty="0" err="1"/>
              <a:t>Heijnsbergen</a:t>
            </a:r>
            <a:r>
              <a:rPr lang="en-US" dirty="0"/>
              <a:t> 2015; </a:t>
            </a:r>
            <a:r>
              <a:rPr lang="en-US" dirty="0" err="1"/>
              <a:t>Declerck</a:t>
            </a:r>
            <a:r>
              <a:rPr lang="en-US" dirty="0"/>
              <a:t> et al. 2007; Steele et al. 1990; </a:t>
            </a:r>
            <a:r>
              <a:rPr lang="en-US" dirty="0" err="1"/>
              <a:t>Fliermans</a:t>
            </a:r>
            <a:r>
              <a:rPr lang="en-US" dirty="0"/>
              <a:t> et al. 1981). </a:t>
            </a:r>
          </a:p>
          <a:p>
            <a:endParaRPr lang="en-US" dirty="0"/>
          </a:p>
          <a:p>
            <a:r>
              <a:rPr lang="en-US" dirty="0"/>
              <a:t>Currently, management is focused on cooling towers, </a:t>
            </a:r>
            <a:r>
              <a:rPr lang="en-US" i="1" dirty="0"/>
              <a:t>Legionella </a:t>
            </a:r>
            <a:r>
              <a:rPr lang="en-US" dirty="0"/>
              <a:t>is known to have a much broader environmental distribution </a:t>
            </a:r>
            <a:r>
              <a:rPr lang="en-US" b="1" dirty="0"/>
              <a:t>(</a:t>
            </a:r>
            <a:r>
              <a:rPr lang="en-US" dirty="0" err="1"/>
              <a:t>Prussin</a:t>
            </a:r>
            <a:r>
              <a:rPr lang="en-US" dirty="0"/>
              <a:t> et al 2017</a:t>
            </a:r>
            <a:r>
              <a:rPr lang="en-US" b="1" dirty="0"/>
              <a:t>) </a:t>
            </a:r>
            <a:r>
              <a:rPr lang="en-US" dirty="0"/>
              <a:t>and very little research or monitoring has assessed the other potential environmental reservoirs of pathogenic </a:t>
            </a:r>
            <a:r>
              <a:rPr lang="en-US" i="1" dirty="0"/>
              <a:t>Legionella</a:t>
            </a:r>
            <a:r>
              <a:rPr lang="en-US" dirty="0"/>
              <a:t>. </a:t>
            </a:r>
          </a:p>
          <a:p>
            <a:endParaRPr lang="en-US" b="1" dirty="0"/>
          </a:p>
        </p:txBody>
      </p:sp>
      <p:sp>
        <p:nvSpPr>
          <p:cNvPr id="4" name="Slide Number Placeholder 3"/>
          <p:cNvSpPr>
            <a:spLocks noGrp="1"/>
          </p:cNvSpPr>
          <p:nvPr>
            <p:ph type="sldNum" sz="quarter" idx="5"/>
          </p:nvPr>
        </p:nvSpPr>
        <p:spPr/>
        <p:txBody>
          <a:bodyPr/>
          <a:lstStyle/>
          <a:p>
            <a:fld id="{FCBE1366-6B2D-A347-AD69-E7E0CDB7F9F5}" type="slidenum">
              <a:rPr lang="en-US" smtClean="0"/>
              <a:t>4</a:t>
            </a:fld>
            <a:endParaRPr lang="en-US"/>
          </a:p>
        </p:txBody>
      </p:sp>
    </p:spTree>
    <p:extLst>
      <p:ext uri="{BB962C8B-B14F-4D97-AF65-F5344CB8AC3E}">
        <p14:creationId xmlns:p14="http://schemas.microsoft.com/office/powerpoint/2010/main" val="38127292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FFFFFF"/>
                </a:solidFill>
              </a:rPr>
              <a:t>A 2017 case study found that the state of New York reports approximately 50% of all the cases of LD in the entire country despite making up only 6% of the population (</a:t>
            </a:r>
            <a:r>
              <a:rPr lang="en-US" dirty="0" err="1">
                <a:solidFill>
                  <a:srgbClr val="FFFFFF"/>
                </a:solidFill>
              </a:rPr>
              <a:t>Prussin</a:t>
            </a:r>
            <a:r>
              <a:rPr lang="en-US" dirty="0">
                <a:solidFill>
                  <a:srgbClr val="FFFFFF"/>
                </a:solidFill>
              </a:rPr>
              <a:t> et al. 2017)</a:t>
            </a:r>
          </a:p>
          <a:p>
            <a:endParaRPr lang="en-US" dirty="0"/>
          </a:p>
        </p:txBody>
      </p:sp>
      <p:sp>
        <p:nvSpPr>
          <p:cNvPr id="4" name="Slide Number Placeholder 3"/>
          <p:cNvSpPr>
            <a:spLocks noGrp="1"/>
          </p:cNvSpPr>
          <p:nvPr>
            <p:ph type="sldNum" sz="quarter" idx="5"/>
          </p:nvPr>
        </p:nvSpPr>
        <p:spPr/>
        <p:txBody>
          <a:bodyPr/>
          <a:lstStyle/>
          <a:p>
            <a:fld id="{FCBE1366-6B2D-A347-AD69-E7E0CDB7F9F5}" type="slidenum">
              <a:rPr lang="en-US" smtClean="0"/>
              <a:t>5</a:t>
            </a:fld>
            <a:endParaRPr lang="en-US"/>
          </a:p>
        </p:txBody>
      </p:sp>
    </p:spTree>
    <p:extLst>
      <p:ext uri="{BB962C8B-B14F-4D97-AF65-F5344CB8AC3E}">
        <p14:creationId xmlns:p14="http://schemas.microsoft.com/office/powerpoint/2010/main" val="26253143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CBE1366-6B2D-A347-AD69-E7E0CDB7F9F5}" type="slidenum">
              <a:rPr lang="en-US" smtClean="0"/>
              <a:t>6</a:t>
            </a:fld>
            <a:endParaRPr lang="en-US"/>
          </a:p>
        </p:txBody>
      </p:sp>
    </p:spTree>
    <p:extLst>
      <p:ext uri="{BB962C8B-B14F-4D97-AF65-F5344CB8AC3E}">
        <p14:creationId xmlns:p14="http://schemas.microsoft.com/office/powerpoint/2010/main" val="2211975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FFFFFF"/>
              </a:solidFill>
            </a:endParaRPr>
          </a:p>
          <a:p>
            <a:r>
              <a:rPr lang="en-US" dirty="0"/>
              <a:t>Significance --No prior work done to connect Legionella to sewage impacted waters.</a:t>
            </a:r>
          </a:p>
          <a:p>
            <a:endParaRPr lang="en-US" dirty="0"/>
          </a:p>
        </p:txBody>
      </p:sp>
      <p:sp>
        <p:nvSpPr>
          <p:cNvPr id="4" name="Slide Number Placeholder 3"/>
          <p:cNvSpPr>
            <a:spLocks noGrp="1"/>
          </p:cNvSpPr>
          <p:nvPr>
            <p:ph type="sldNum" sz="quarter" idx="5"/>
          </p:nvPr>
        </p:nvSpPr>
        <p:spPr/>
        <p:txBody>
          <a:bodyPr/>
          <a:lstStyle/>
          <a:p>
            <a:fld id="{FCBE1366-6B2D-A347-AD69-E7E0CDB7F9F5}" type="slidenum">
              <a:rPr lang="en-US" smtClean="0"/>
              <a:t>7</a:t>
            </a:fld>
            <a:endParaRPr lang="en-US"/>
          </a:p>
        </p:txBody>
      </p:sp>
    </p:spTree>
    <p:extLst>
      <p:ext uri="{BB962C8B-B14F-4D97-AF65-F5344CB8AC3E}">
        <p14:creationId xmlns:p14="http://schemas.microsoft.com/office/powerpoint/2010/main" val="28002146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FFFFFF"/>
              </a:solidFill>
            </a:endParaRPr>
          </a:p>
          <a:p>
            <a:r>
              <a:rPr lang="en-US" dirty="0"/>
              <a:t>Significance --No prior work done to connect Legionella to sewage impacted waters.</a:t>
            </a:r>
          </a:p>
          <a:p>
            <a:endParaRPr lang="en-US" dirty="0"/>
          </a:p>
        </p:txBody>
      </p:sp>
      <p:sp>
        <p:nvSpPr>
          <p:cNvPr id="4" name="Slide Number Placeholder 3"/>
          <p:cNvSpPr>
            <a:spLocks noGrp="1"/>
          </p:cNvSpPr>
          <p:nvPr>
            <p:ph type="sldNum" sz="quarter" idx="5"/>
          </p:nvPr>
        </p:nvSpPr>
        <p:spPr/>
        <p:txBody>
          <a:bodyPr/>
          <a:lstStyle/>
          <a:p>
            <a:fld id="{FCBE1366-6B2D-A347-AD69-E7E0CDB7F9F5}" type="slidenum">
              <a:rPr lang="en-US" smtClean="0"/>
              <a:t>8</a:t>
            </a:fld>
            <a:endParaRPr lang="en-US"/>
          </a:p>
        </p:txBody>
      </p:sp>
    </p:spTree>
    <p:extLst>
      <p:ext uri="{BB962C8B-B14F-4D97-AF65-F5344CB8AC3E}">
        <p14:creationId xmlns:p14="http://schemas.microsoft.com/office/powerpoint/2010/main" val="25595266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FFFFFF"/>
              </a:solidFill>
            </a:endParaRPr>
          </a:p>
          <a:p>
            <a:r>
              <a:rPr lang="en-US" dirty="0"/>
              <a:t>Significance --No prior work done to connect Legionella to sewage impacted waters.</a:t>
            </a:r>
          </a:p>
          <a:p>
            <a:endParaRPr lang="en-US" dirty="0"/>
          </a:p>
        </p:txBody>
      </p:sp>
      <p:sp>
        <p:nvSpPr>
          <p:cNvPr id="4" name="Slide Number Placeholder 3"/>
          <p:cNvSpPr>
            <a:spLocks noGrp="1"/>
          </p:cNvSpPr>
          <p:nvPr>
            <p:ph type="sldNum" sz="quarter" idx="5"/>
          </p:nvPr>
        </p:nvSpPr>
        <p:spPr/>
        <p:txBody>
          <a:bodyPr/>
          <a:lstStyle/>
          <a:p>
            <a:fld id="{FCBE1366-6B2D-A347-AD69-E7E0CDB7F9F5}" type="slidenum">
              <a:rPr lang="en-US" smtClean="0"/>
              <a:t>9</a:t>
            </a:fld>
            <a:endParaRPr lang="en-US"/>
          </a:p>
        </p:txBody>
      </p:sp>
    </p:spTree>
    <p:extLst>
      <p:ext uri="{BB962C8B-B14F-4D97-AF65-F5344CB8AC3E}">
        <p14:creationId xmlns:p14="http://schemas.microsoft.com/office/powerpoint/2010/main" val="26590186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DD9960-406F-4187-A0E6-BD19C684039A}"/>
              </a:ext>
            </a:extLst>
          </p:cNvPr>
          <p:cNvSpPr>
            <a:spLocks noGrp="1"/>
          </p:cNvSpPr>
          <p:nvPr>
            <p:ph type="ctrTitle"/>
          </p:nvPr>
        </p:nvSpPr>
        <p:spPr>
          <a:xfrm>
            <a:off x="1249326" y="919716"/>
            <a:ext cx="8504275" cy="3551275"/>
          </a:xfrm>
        </p:spPr>
        <p:txBody>
          <a:bodyPr anchor="b">
            <a:normAutofit/>
          </a:bodyPr>
          <a:lstStyle>
            <a:lvl1pPr algn="l">
              <a:lnSpc>
                <a:spcPct val="100000"/>
              </a:lnSpc>
              <a:defRPr sz="5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A427E7FE-647D-4B2F-BA13-AB3ED4C5CF5A}"/>
              </a:ext>
            </a:extLst>
          </p:cNvPr>
          <p:cNvSpPr>
            <a:spLocks noGrp="1"/>
          </p:cNvSpPr>
          <p:nvPr>
            <p:ph type="subTitle" idx="1"/>
          </p:nvPr>
        </p:nvSpPr>
        <p:spPr>
          <a:xfrm>
            <a:off x="1249326" y="4795284"/>
            <a:ext cx="8504275" cy="1084522"/>
          </a:xfrm>
        </p:spPr>
        <p:txBody>
          <a:bodyPr>
            <a:normAutofit/>
          </a:bodyPr>
          <a:lstStyle>
            <a:lvl1pPr marL="0" indent="0" algn="l">
              <a:lnSpc>
                <a:spcPct val="120000"/>
              </a:lnSpc>
              <a:buNone/>
              <a:defRPr sz="1600" b="1" cap="all" spc="3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BA5EF785-E0A7-4496-A5BA-49B0156F2628}"/>
              </a:ext>
            </a:extLst>
          </p:cNvPr>
          <p:cNvSpPr>
            <a:spLocks noGrp="1"/>
          </p:cNvSpPr>
          <p:nvPr>
            <p:ph type="dt" sz="half" idx="10"/>
          </p:nvPr>
        </p:nvSpPr>
        <p:spPr>
          <a:xfrm>
            <a:off x="8964706" y="6433202"/>
            <a:ext cx="2426446" cy="367841"/>
          </a:xfrm>
        </p:spPr>
        <p:txBody>
          <a:bodyPr/>
          <a:lstStyle/>
          <a:p>
            <a:fld id="{32637B58-87C1-446D-BDA9-B06F4BCF7782}" type="datetimeFigureOut">
              <a:rPr lang="en-US" smtClean="0"/>
              <a:t>4/12/22</a:t>
            </a:fld>
            <a:endParaRPr lang="en-US"/>
          </a:p>
        </p:txBody>
      </p:sp>
      <p:sp>
        <p:nvSpPr>
          <p:cNvPr id="5" name="Footer Placeholder 4">
            <a:extLst>
              <a:ext uri="{FF2B5EF4-FFF2-40B4-BE49-F238E27FC236}">
                <a16:creationId xmlns:a16="http://schemas.microsoft.com/office/drawing/2014/main" id="{4742C627-38A1-4A14-8822-D8D33751CA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EBE346-5F34-48CD-8928-DA8567AEDD15}"/>
              </a:ext>
            </a:extLst>
          </p:cNvPr>
          <p:cNvSpPr>
            <a:spLocks noGrp="1"/>
          </p:cNvSpPr>
          <p:nvPr>
            <p:ph type="sldNum" sz="quarter" idx="12"/>
          </p:nvPr>
        </p:nvSpPr>
        <p:spPr>
          <a:xfrm>
            <a:off x="11391152" y="6433203"/>
            <a:ext cx="702781" cy="367842"/>
          </a:xfrm>
        </p:spPr>
        <p:txBody>
          <a:bodyPr/>
          <a:lstStyle/>
          <a:p>
            <a:fld id="{08AB70BE-1769-45B8-85A6-0C837432C7E6}" type="slidenum">
              <a:rPr lang="en-US" smtClean="0"/>
              <a:t>‹#›</a:t>
            </a:fld>
            <a:endParaRPr lang="en-US"/>
          </a:p>
        </p:txBody>
      </p:sp>
    </p:spTree>
    <p:extLst>
      <p:ext uri="{BB962C8B-B14F-4D97-AF65-F5344CB8AC3E}">
        <p14:creationId xmlns:p14="http://schemas.microsoft.com/office/powerpoint/2010/main" val="31554098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AB05F0-2B44-47BC-86B3-58E2C70806B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FA5B5DA-7628-4AC1-8EAE-5010C2A9812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A4E7C3-7830-49F3-9F45-4B2F2B4CAC93}"/>
              </a:ext>
            </a:extLst>
          </p:cNvPr>
          <p:cNvSpPr>
            <a:spLocks noGrp="1"/>
          </p:cNvSpPr>
          <p:nvPr>
            <p:ph type="dt" sz="half" idx="10"/>
          </p:nvPr>
        </p:nvSpPr>
        <p:spPr/>
        <p:txBody>
          <a:bodyPr/>
          <a:lstStyle/>
          <a:p>
            <a:fld id="{32637B58-87C1-446D-BDA9-B06F4BCF7782}" type="datetimeFigureOut">
              <a:rPr lang="en-US" smtClean="0"/>
              <a:t>4/12/22</a:t>
            </a:fld>
            <a:endParaRPr lang="en-US"/>
          </a:p>
        </p:txBody>
      </p:sp>
      <p:sp>
        <p:nvSpPr>
          <p:cNvPr id="5" name="Footer Placeholder 4">
            <a:extLst>
              <a:ext uri="{FF2B5EF4-FFF2-40B4-BE49-F238E27FC236}">
                <a16:creationId xmlns:a16="http://schemas.microsoft.com/office/drawing/2014/main" id="{1845E328-AD12-449C-BE6E-76DF005E86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0F374F-390D-49D8-A7C8-5BEFA3532345}"/>
              </a:ext>
            </a:extLst>
          </p:cNvPr>
          <p:cNvSpPr>
            <a:spLocks noGrp="1"/>
          </p:cNvSpPr>
          <p:nvPr>
            <p:ph type="sldNum" sz="quarter" idx="12"/>
          </p:nvPr>
        </p:nvSpPr>
        <p:spPr/>
        <p:txBody>
          <a:bodyPr/>
          <a:lstStyle/>
          <a:p>
            <a:fld id="{08AB70BE-1769-45B8-85A6-0C837432C7E6}" type="slidenum">
              <a:rPr lang="en-US" smtClean="0"/>
              <a:t>‹#›</a:t>
            </a:fld>
            <a:endParaRPr lang="en-US"/>
          </a:p>
        </p:txBody>
      </p:sp>
    </p:spTree>
    <p:extLst>
      <p:ext uri="{BB962C8B-B14F-4D97-AF65-F5344CB8AC3E}">
        <p14:creationId xmlns:p14="http://schemas.microsoft.com/office/powerpoint/2010/main" val="32728983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C50F530-2925-4F98-89EC-95C2EC4769D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1A79366-3281-483D-8731-0D01B2B24A3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5ED8B2-BE7F-4417-8A8A-A95C8BB70827}"/>
              </a:ext>
            </a:extLst>
          </p:cNvPr>
          <p:cNvSpPr>
            <a:spLocks noGrp="1"/>
          </p:cNvSpPr>
          <p:nvPr>
            <p:ph type="dt" sz="half" idx="10"/>
          </p:nvPr>
        </p:nvSpPr>
        <p:spPr/>
        <p:txBody>
          <a:bodyPr/>
          <a:lstStyle/>
          <a:p>
            <a:fld id="{32637B58-87C1-446D-BDA9-B06F4BCF7782}" type="datetimeFigureOut">
              <a:rPr lang="en-US" smtClean="0"/>
              <a:t>4/12/22</a:t>
            </a:fld>
            <a:endParaRPr lang="en-US"/>
          </a:p>
        </p:txBody>
      </p:sp>
      <p:sp>
        <p:nvSpPr>
          <p:cNvPr id="5" name="Footer Placeholder 4">
            <a:extLst>
              <a:ext uri="{FF2B5EF4-FFF2-40B4-BE49-F238E27FC236}">
                <a16:creationId xmlns:a16="http://schemas.microsoft.com/office/drawing/2014/main" id="{A01A0D96-671F-4A85-89C6-946624CB1E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5BA434-2E32-4719-B45C-0490D685265D}"/>
              </a:ext>
            </a:extLst>
          </p:cNvPr>
          <p:cNvSpPr>
            <a:spLocks noGrp="1"/>
          </p:cNvSpPr>
          <p:nvPr>
            <p:ph type="sldNum" sz="quarter" idx="12"/>
          </p:nvPr>
        </p:nvSpPr>
        <p:spPr/>
        <p:txBody>
          <a:bodyPr/>
          <a:lstStyle/>
          <a:p>
            <a:fld id="{08AB70BE-1769-45B8-85A6-0C837432C7E6}" type="slidenum">
              <a:rPr lang="en-US" smtClean="0"/>
              <a:t>‹#›</a:t>
            </a:fld>
            <a:endParaRPr lang="en-US"/>
          </a:p>
        </p:txBody>
      </p:sp>
    </p:spTree>
    <p:extLst>
      <p:ext uri="{BB962C8B-B14F-4D97-AF65-F5344CB8AC3E}">
        <p14:creationId xmlns:p14="http://schemas.microsoft.com/office/powerpoint/2010/main" val="28992274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9839C-7D7A-49F1-8BFE-85C6C7D78BE7}"/>
              </a:ext>
            </a:extLst>
          </p:cNvPr>
          <p:cNvSpPr>
            <a:spLocks noGrp="1"/>
          </p:cNvSpPr>
          <p:nvPr>
            <p:ph type="title"/>
          </p:nvPr>
        </p:nvSpPr>
        <p:spPr>
          <a:xfrm>
            <a:off x="905256" y="590668"/>
            <a:ext cx="9914859" cy="1329004"/>
          </a:xfrm>
        </p:spPr>
        <p:txBody>
          <a:bodyPr>
            <a:normAutofit/>
          </a:bodyPr>
          <a:lstStyle>
            <a:lvl1pPr>
              <a:lnSpc>
                <a:spcPct val="100000"/>
              </a:lnSpc>
              <a:defRPr sz="4000"/>
            </a:lvl1pPr>
          </a:lstStyle>
          <a:p>
            <a:r>
              <a:rPr lang="en-US" dirty="0"/>
              <a:t>Click to edit Master title style</a:t>
            </a:r>
          </a:p>
        </p:txBody>
      </p:sp>
      <p:sp>
        <p:nvSpPr>
          <p:cNvPr id="3" name="Content Placeholder 2">
            <a:extLst>
              <a:ext uri="{FF2B5EF4-FFF2-40B4-BE49-F238E27FC236}">
                <a16:creationId xmlns:a16="http://schemas.microsoft.com/office/drawing/2014/main" id="{C7E748DC-EBB9-44C6-8566-38F87FF7FD53}"/>
              </a:ext>
            </a:extLst>
          </p:cNvPr>
          <p:cNvSpPr>
            <a:spLocks noGrp="1"/>
          </p:cNvSpPr>
          <p:nvPr>
            <p:ph idx="1"/>
          </p:nvPr>
        </p:nvSpPr>
        <p:spPr>
          <a:xfrm>
            <a:off x="914400" y="1919673"/>
            <a:ext cx="9914860" cy="412331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F7342198-F50F-4C8A-9BD9-4CC3950F8FA8}"/>
              </a:ext>
            </a:extLst>
          </p:cNvPr>
          <p:cNvSpPr>
            <a:spLocks noGrp="1"/>
          </p:cNvSpPr>
          <p:nvPr>
            <p:ph type="dt" sz="half" idx="10"/>
          </p:nvPr>
        </p:nvSpPr>
        <p:spPr>
          <a:xfrm>
            <a:off x="9323285" y="6434524"/>
            <a:ext cx="2067867" cy="365125"/>
          </a:xfrm>
        </p:spPr>
        <p:txBody>
          <a:bodyPr/>
          <a:lstStyle>
            <a:lvl1pPr algn="r">
              <a:defRPr>
                <a:solidFill>
                  <a:schemeClr val="bg1"/>
                </a:solidFill>
              </a:defRPr>
            </a:lvl1pPr>
          </a:lstStyle>
          <a:p>
            <a:fld id="{32637B58-87C1-446D-BDA9-B06F4BCF7782}" type="datetimeFigureOut">
              <a:rPr lang="en-US" smtClean="0"/>
              <a:t>4/12/22</a:t>
            </a:fld>
            <a:endParaRPr lang="en-US"/>
          </a:p>
        </p:txBody>
      </p:sp>
      <p:sp>
        <p:nvSpPr>
          <p:cNvPr id="5" name="Footer Placeholder 4">
            <a:extLst>
              <a:ext uri="{FF2B5EF4-FFF2-40B4-BE49-F238E27FC236}">
                <a16:creationId xmlns:a16="http://schemas.microsoft.com/office/drawing/2014/main" id="{BFA2F5AB-D8C6-4AE1-8FAE-CD0499CB6D03}"/>
              </a:ext>
            </a:extLst>
          </p:cNvPr>
          <p:cNvSpPr>
            <a:spLocks noGrp="1"/>
          </p:cNvSpPr>
          <p:nvPr>
            <p:ph type="ftr" sz="quarter" idx="11"/>
          </p:nvPr>
        </p:nvSpPr>
        <p:spPr>
          <a:xfrm>
            <a:off x="173736" y="6437376"/>
            <a:ext cx="3775914" cy="365125"/>
          </a:xfrm>
        </p:spPr>
        <p:txBody>
          <a:bodyPr/>
          <a:lstStyle>
            <a:lvl1pPr algn="l">
              <a:defRPr>
                <a:solidFill>
                  <a:schemeClr val="accent2"/>
                </a:solidFill>
              </a:defRPr>
            </a:lvl1pPr>
          </a:lstStyle>
          <a:p>
            <a:endParaRPr lang="en-US" dirty="0"/>
          </a:p>
        </p:txBody>
      </p:sp>
      <p:sp>
        <p:nvSpPr>
          <p:cNvPr id="6" name="Slide Number Placeholder 5">
            <a:extLst>
              <a:ext uri="{FF2B5EF4-FFF2-40B4-BE49-F238E27FC236}">
                <a16:creationId xmlns:a16="http://schemas.microsoft.com/office/drawing/2014/main" id="{175C58D8-B582-4DB3-A94D-056240199750}"/>
              </a:ext>
            </a:extLst>
          </p:cNvPr>
          <p:cNvSpPr>
            <a:spLocks noGrp="1"/>
          </p:cNvSpPr>
          <p:nvPr>
            <p:ph type="sldNum" sz="quarter" idx="12"/>
          </p:nvPr>
        </p:nvSpPr>
        <p:spPr>
          <a:xfrm>
            <a:off x="11391152" y="6434524"/>
            <a:ext cx="693261" cy="365125"/>
          </a:xfrm>
        </p:spPr>
        <p:txBody>
          <a:bodyPr/>
          <a:lstStyle>
            <a:lvl1pPr>
              <a:defRPr>
                <a:solidFill>
                  <a:schemeClr val="bg1"/>
                </a:solidFill>
              </a:defRPr>
            </a:lvl1pPr>
          </a:lstStyle>
          <a:p>
            <a:fld id="{08AB70BE-1769-45B8-85A6-0C837432C7E6}" type="slidenum">
              <a:rPr lang="en-US" smtClean="0"/>
              <a:t>‹#›</a:t>
            </a:fld>
            <a:endParaRPr lang="en-US"/>
          </a:p>
        </p:txBody>
      </p:sp>
    </p:spTree>
    <p:extLst>
      <p:ext uri="{BB962C8B-B14F-4D97-AF65-F5344CB8AC3E}">
        <p14:creationId xmlns:p14="http://schemas.microsoft.com/office/powerpoint/2010/main" val="40727985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F8A94B-011C-4B13-8C12-E91BF7A40087}"/>
              </a:ext>
            </a:extLst>
          </p:cNvPr>
          <p:cNvSpPr>
            <a:spLocks noGrp="1"/>
          </p:cNvSpPr>
          <p:nvPr>
            <p:ph type="title"/>
          </p:nvPr>
        </p:nvSpPr>
        <p:spPr>
          <a:xfrm>
            <a:off x="1524000" y="1320800"/>
            <a:ext cx="9144000" cy="3095813"/>
          </a:xfrm>
        </p:spPr>
        <p:txBody>
          <a:bodyPr anchor="b">
            <a:normAutofit/>
          </a:bodyPr>
          <a:lstStyle>
            <a:lvl1pPr>
              <a:defRPr sz="5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9716D5F3-887C-4A8F-842A-0294A9FB0818}"/>
              </a:ext>
            </a:extLst>
          </p:cNvPr>
          <p:cNvSpPr>
            <a:spLocks noGrp="1"/>
          </p:cNvSpPr>
          <p:nvPr>
            <p:ph type="body" idx="1"/>
          </p:nvPr>
        </p:nvSpPr>
        <p:spPr>
          <a:xfrm>
            <a:off x="1523999" y="4589463"/>
            <a:ext cx="9144001"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B94588B-131A-42F3-B76C-62BD65E4806B}"/>
              </a:ext>
            </a:extLst>
          </p:cNvPr>
          <p:cNvSpPr>
            <a:spLocks noGrp="1"/>
          </p:cNvSpPr>
          <p:nvPr>
            <p:ph type="dt" sz="half" idx="10"/>
          </p:nvPr>
        </p:nvSpPr>
        <p:spPr/>
        <p:txBody>
          <a:bodyPr/>
          <a:lstStyle/>
          <a:p>
            <a:fld id="{32637B58-87C1-446D-BDA9-B06F4BCF7782}" type="datetimeFigureOut">
              <a:rPr lang="en-US" smtClean="0"/>
              <a:t>4/12/22</a:t>
            </a:fld>
            <a:endParaRPr lang="en-US"/>
          </a:p>
        </p:txBody>
      </p:sp>
      <p:sp>
        <p:nvSpPr>
          <p:cNvPr id="5" name="Footer Placeholder 4">
            <a:extLst>
              <a:ext uri="{FF2B5EF4-FFF2-40B4-BE49-F238E27FC236}">
                <a16:creationId xmlns:a16="http://schemas.microsoft.com/office/drawing/2014/main" id="{E111AB28-20BD-4CD8-9840-985C3EDBA1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753C85C-3801-46F0-A100-616F5F2F82E9}"/>
              </a:ext>
            </a:extLst>
          </p:cNvPr>
          <p:cNvSpPr>
            <a:spLocks noGrp="1"/>
          </p:cNvSpPr>
          <p:nvPr>
            <p:ph type="sldNum" sz="quarter" idx="12"/>
          </p:nvPr>
        </p:nvSpPr>
        <p:spPr/>
        <p:txBody>
          <a:bodyPr/>
          <a:lstStyle/>
          <a:p>
            <a:fld id="{08AB70BE-1769-45B8-85A6-0C837432C7E6}" type="slidenum">
              <a:rPr lang="en-US" smtClean="0"/>
              <a:t>‹#›</a:t>
            </a:fld>
            <a:endParaRPr lang="en-US"/>
          </a:p>
        </p:txBody>
      </p:sp>
    </p:spTree>
    <p:extLst>
      <p:ext uri="{BB962C8B-B14F-4D97-AF65-F5344CB8AC3E}">
        <p14:creationId xmlns:p14="http://schemas.microsoft.com/office/powerpoint/2010/main" val="25295382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F5CB06-0454-4BF1-8011-F8B1A95954F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F920A70-D33B-4461-B74C-3F59ADB16141}"/>
              </a:ext>
            </a:extLst>
          </p:cNvPr>
          <p:cNvSpPr>
            <a:spLocks noGrp="1"/>
          </p:cNvSpPr>
          <p:nvPr>
            <p:ph sz="half" idx="1"/>
          </p:nvPr>
        </p:nvSpPr>
        <p:spPr>
          <a:xfrm>
            <a:off x="1408813" y="2163725"/>
            <a:ext cx="4610986" cy="40132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1881BDF9-836E-431C-8EFA-417A9BEE9F4B}"/>
              </a:ext>
            </a:extLst>
          </p:cNvPr>
          <p:cNvSpPr>
            <a:spLocks noGrp="1"/>
          </p:cNvSpPr>
          <p:nvPr>
            <p:ph sz="half" idx="2"/>
          </p:nvPr>
        </p:nvSpPr>
        <p:spPr>
          <a:xfrm>
            <a:off x="6257260" y="2163725"/>
            <a:ext cx="4853763" cy="40132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7CBD9F59-B591-4E2F-899E-3CA78CE82D45}"/>
              </a:ext>
            </a:extLst>
          </p:cNvPr>
          <p:cNvSpPr>
            <a:spLocks noGrp="1"/>
          </p:cNvSpPr>
          <p:nvPr>
            <p:ph type="dt" sz="half" idx="10"/>
          </p:nvPr>
        </p:nvSpPr>
        <p:spPr/>
        <p:txBody>
          <a:bodyPr/>
          <a:lstStyle/>
          <a:p>
            <a:fld id="{32637B58-87C1-446D-BDA9-B06F4BCF7782}" type="datetimeFigureOut">
              <a:rPr lang="en-US" smtClean="0"/>
              <a:t>4/12/22</a:t>
            </a:fld>
            <a:endParaRPr lang="en-US"/>
          </a:p>
        </p:txBody>
      </p:sp>
      <p:sp>
        <p:nvSpPr>
          <p:cNvPr id="6" name="Footer Placeholder 5">
            <a:extLst>
              <a:ext uri="{FF2B5EF4-FFF2-40B4-BE49-F238E27FC236}">
                <a16:creationId xmlns:a16="http://schemas.microsoft.com/office/drawing/2014/main" id="{046CFD12-B3EC-432C-B264-8AB571CAAFD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8F3CBBA-71B3-4857-80E7-525E89FD903F}"/>
              </a:ext>
            </a:extLst>
          </p:cNvPr>
          <p:cNvSpPr>
            <a:spLocks noGrp="1"/>
          </p:cNvSpPr>
          <p:nvPr>
            <p:ph type="sldNum" sz="quarter" idx="12"/>
          </p:nvPr>
        </p:nvSpPr>
        <p:spPr/>
        <p:txBody>
          <a:bodyPr/>
          <a:lstStyle/>
          <a:p>
            <a:fld id="{08AB70BE-1769-45B8-85A6-0C837432C7E6}" type="slidenum">
              <a:rPr lang="en-US" smtClean="0"/>
              <a:t>‹#›</a:t>
            </a:fld>
            <a:endParaRPr lang="en-US"/>
          </a:p>
        </p:txBody>
      </p:sp>
    </p:spTree>
    <p:extLst>
      <p:ext uri="{BB962C8B-B14F-4D97-AF65-F5344CB8AC3E}">
        <p14:creationId xmlns:p14="http://schemas.microsoft.com/office/powerpoint/2010/main" val="27114332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51886-4F39-4E3E-948D-DBC73F267AED}"/>
              </a:ext>
            </a:extLst>
          </p:cNvPr>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4B2C7B2A-B6BE-46FD-9278-A5246BF7EEB8}"/>
              </a:ext>
            </a:extLst>
          </p:cNvPr>
          <p:cNvSpPr>
            <a:spLocks noGrp="1"/>
          </p:cNvSpPr>
          <p:nvPr>
            <p:ph type="body" idx="1"/>
          </p:nvPr>
        </p:nvSpPr>
        <p:spPr>
          <a:xfrm>
            <a:off x="839788" y="1681163"/>
            <a:ext cx="5157787" cy="823912"/>
          </a:xfrm>
        </p:spPr>
        <p:txBody>
          <a:bodyPr anchor="b">
            <a:normAutofit/>
          </a:bodyPr>
          <a:lstStyle>
            <a:lvl1pPr marL="0" indent="0">
              <a:buNone/>
              <a:defRPr sz="18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AE85295-E4B5-4D75-954F-B07A2F4CABF8}"/>
              </a:ext>
            </a:extLst>
          </p:cNvPr>
          <p:cNvSpPr>
            <a:spLocks noGrp="1"/>
          </p:cNvSpPr>
          <p:nvPr>
            <p:ph sz="half" idx="2"/>
          </p:nvPr>
        </p:nvSpPr>
        <p:spPr>
          <a:xfrm>
            <a:off x="839788" y="2635623"/>
            <a:ext cx="5157787" cy="3554039"/>
          </a:xfrm>
        </p:spPr>
        <p:txBody>
          <a:bodyPr>
            <a:norm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E687ABF0-C78D-4589-8FA5-0D6238B4B084}"/>
              </a:ext>
            </a:extLst>
          </p:cNvPr>
          <p:cNvSpPr>
            <a:spLocks noGrp="1"/>
          </p:cNvSpPr>
          <p:nvPr>
            <p:ph type="body" sz="quarter" idx="3"/>
          </p:nvPr>
        </p:nvSpPr>
        <p:spPr>
          <a:xfrm>
            <a:off x="6172200" y="1681163"/>
            <a:ext cx="5183188" cy="823912"/>
          </a:xfrm>
        </p:spPr>
        <p:txBody>
          <a:bodyPr anchor="b">
            <a:normAutofit/>
          </a:bodyPr>
          <a:lstStyle>
            <a:lvl1pPr marL="0" indent="0">
              <a:buNone/>
              <a:defRPr sz="18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C6A4064-2E0A-4FC3-837B-14EC0EF3A652}"/>
              </a:ext>
            </a:extLst>
          </p:cNvPr>
          <p:cNvSpPr>
            <a:spLocks noGrp="1"/>
          </p:cNvSpPr>
          <p:nvPr>
            <p:ph sz="quarter" idx="4"/>
          </p:nvPr>
        </p:nvSpPr>
        <p:spPr>
          <a:xfrm>
            <a:off x="6172200" y="2635623"/>
            <a:ext cx="5183188" cy="3554040"/>
          </a:xfrm>
        </p:spPr>
        <p:txBody>
          <a:bodyPr>
            <a:norm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38E3C169-8D29-4CC4-9581-748178F3C00A}"/>
              </a:ext>
            </a:extLst>
          </p:cNvPr>
          <p:cNvSpPr>
            <a:spLocks noGrp="1"/>
          </p:cNvSpPr>
          <p:nvPr>
            <p:ph type="dt" sz="half" idx="10"/>
          </p:nvPr>
        </p:nvSpPr>
        <p:spPr/>
        <p:txBody>
          <a:bodyPr/>
          <a:lstStyle/>
          <a:p>
            <a:fld id="{32637B58-87C1-446D-BDA9-B06F4BCF7782}" type="datetimeFigureOut">
              <a:rPr lang="en-US" smtClean="0"/>
              <a:t>4/12/22</a:t>
            </a:fld>
            <a:endParaRPr lang="en-US"/>
          </a:p>
        </p:txBody>
      </p:sp>
      <p:sp>
        <p:nvSpPr>
          <p:cNvPr id="8" name="Footer Placeholder 7">
            <a:extLst>
              <a:ext uri="{FF2B5EF4-FFF2-40B4-BE49-F238E27FC236}">
                <a16:creationId xmlns:a16="http://schemas.microsoft.com/office/drawing/2014/main" id="{F14EC709-AAD9-475C-AC6A-943A8E872A9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20C0E3E-587D-46EB-AAF5-011C137B0309}"/>
              </a:ext>
            </a:extLst>
          </p:cNvPr>
          <p:cNvSpPr>
            <a:spLocks noGrp="1"/>
          </p:cNvSpPr>
          <p:nvPr>
            <p:ph type="sldNum" sz="quarter" idx="12"/>
          </p:nvPr>
        </p:nvSpPr>
        <p:spPr/>
        <p:txBody>
          <a:bodyPr/>
          <a:lstStyle/>
          <a:p>
            <a:fld id="{08AB70BE-1769-45B8-85A6-0C837432C7E6}" type="slidenum">
              <a:rPr lang="en-US" smtClean="0"/>
              <a:t>‹#›</a:t>
            </a:fld>
            <a:endParaRPr lang="en-US"/>
          </a:p>
        </p:txBody>
      </p:sp>
    </p:spTree>
    <p:extLst>
      <p:ext uri="{BB962C8B-B14F-4D97-AF65-F5344CB8AC3E}">
        <p14:creationId xmlns:p14="http://schemas.microsoft.com/office/powerpoint/2010/main" val="15427375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A3E062-B7F5-4D30-B416-1BBB4A7D0F0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1BDFF7A-EBD3-4FEB-8451-5D7355069117}"/>
              </a:ext>
            </a:extLst>
          </p:cNvPr>
          <p:cNvSpPr>
            <a:spLocks noGrp="1"/>
          </p:cNvSpPr>
          <p:nvPr>
            <p:ph type="dt" sz="half" idx="10"/>
          </p:nvPr>
        </p:nvSpPr>
        <p:spPr/>
        <p:txBody>
          <a:bodyPr/>
          <a:lstStyle/>
          <a:p>
            <a:fld id="{32637B58-87C1-446D-BDA9-B06F4BCF7782}" type="datetimeFigureOut">
              <a:rPr lang="en-US" smtClean="0"/>
              <a:t>4/12/22</a:t>
            </a:fld>
            <a:endParaRPr lang="en-US"/>
          </a:p>
        </p:txBody>
      </p:sp>
      <p:sp>
        <p:nvSpPr>
          <p:cNvPr id="4" name="Footer Placeholder 3">
            <a:extLst>
              <a:ext uri="{FF2B5EF4-FFF2-40B4-BE49-F238E27FC236}">
                <a16:creationId xmlns:a16="http://schemas.microsoft.com/office/drawing/2014/main" id="{08F54A2D-2C4B-4E1D-AC16-E3B1F1DDB56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C11F373-DB96-4AEA-8E3E-7EDEA213DEEC}"/>
              </a:ext>
            </a:extLst>
          </p:cNvPr>
          <p:cNvSpPr>
            <a:spLocks noGrp="1"/>
          </p:cNvSpPr>
          <p:nvPr>
            <p:ph type="sldNum" sz="quarter" idx="12"/>
          </p:nvPr>
        </p:nvSpPr>
        <p:spPr/>
        <p:txBody>
          <a:bodyPr/>
          <a:lstStyle/>
          <a:p>
            <a:fld id="{08AB70BE-1769-45B8-85A6-0C837432C7E6}" type="slidenum">
              <a:rPr lang="en-US" smtClean="0"/>
              <a:t>‹#›</a:t>
            </a:fld>
            <a:endParaRPr lang="en-US"/>
          </a:p>
        </p:txBody>
      </p:sp>
    </p:spTree>
    <p:extLst>
      <p:ext uri="{BB962C8B-B14F-4D97-AF65-F5344CB8AC3E}">
        <p14:creationId xmlns:p14="http://schemas.microsoft.com/office/powerpoint/2010/main" val="28891440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A2485D4-41D3-4182-8DFE-2E0713EC0B8A}"/>
              </a:ext>
            </a:extLst>
          </p:cNvPr>
          <p:cNvSpPr>
            <a:spLocks noGrp="1"/>
          </p:cNvSpPr>
          <p:nvPr>
            <p:ph type="dt" sz="half" idx="10"/>
          </p:nvPr>
        </p:nvSpPr>
        <p:spPr/>
        <p:txBody>
          <a:bodyPr/>
          <a:lstStyle/>
          <a:p>
            <a:fld id="{32637B58-87C1-446D-BDA9-B06F4BCF7782}" type="datetimeFigureOut">
              <a:rPr lang="en-US" smtClean="0"/>
              <a:t>4/12/22</a:t>
            </a:fld>
            <a:endParaRPr lang="en-US"/>
          </a:p>
        </p:txBody>
      </p:sp>
      <p:sp>
        <p:nvSpPr>
          <p:cNvPr id="3" name="Footer Placeholder 2">
            <a:extLst>
              <a:ext uri="{FF2B5EF4-FFF2-40B4-BE49-F238E27FC236}">
                <a16:creationId xmlns:a16="http://schemas.microsoft.com/office/drawing/2014/main" id="{C9753C5C-8415-4BF0-810D-A4C22F695EC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45EBFEA-4321-48C4-9CA1-43517540C698}"/>
              </a:ext>
            </a:extLst>
          </p:cNvPr>
          <p:cNvSpPr>
            <a:spLocks noGrp="1"/>
          </p:cNvSpPr>
          <p:nvPr>
            <p:ph type="sldNum" sz="quarter" idx="12"/>
          </p:nvPr>
        </p:nvSpPr>
        <p:spPr/>
        <p:txBody>
          <a:bodyPr/>
          <a:lstStyle/>
          <a:p>
            <a:fld id="{08AB70BE-1769-45B8-85A6-0C837432C7E6}" type="slidenum">
              <a:rPr lang="en-US" smtClean="0"/>
              <a:t>‹#›</a:t>
            </a:fld>
            <a:endParaRPr lang="en-US"/>
          </a:p>
        </p:txBody>
      </p:sp>
    </p:spTree>
    <p:extLst>
      <p:ext uri="{BB962C8B-B14F-4D97-AF65-F5344CB8AC3E}">
        <p14:creationId xmlns:p14="http://schemas.microsoft.com/office/powerpoint/2010/main" val="10464409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E09F8C-8071-4BE5-AD6F-C98F481D17B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34135B3-14BA-4A88-B6B3-88B77B1C63E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77C3A4D-5B69-44B4-B17F-770E83F008E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4F1C41D-2A59-4512-8034-6DB705787D78}"/>
              </a:ext>
            </a:extLst>
          </p:cNvPr>
          <p:cNvSpPr>
            <a:spLocks noGrp="1"/>
          </p:cNvSpPr>
          <p:nvPr>
            <p:ph type="dt" sz="half" idx="10"/>
          </p:nvPr>
        </p:nvSpPr>
        <p:spPr/>
        <p:txBody>
          <a:bodyPr/>
          <a:lstStyle/>
          <a:p>
            <a:fld id="{32637B58-87C1-446D-BDA9-B06F4BCF7782}" type="datetimeFigureOut">
              <a:rPr lang="en-US" smtClean="0"/>
              <a:t>4/12/22</a:t>
            </a:fld>
            <a:endParaRPr lang="en-US"/>
          </a:p>
        </p:txBody>
      </p:sp>
      <p:sp>
        <p:nvSpPr>
          <p:cNvPr id="6" name="Footer Placeholder 5">
            <a:extLst>
              <a:ext uri="{FF2B5EF4-FFF2-40B4-BE49-F238E27FC236}">
                <a16:creationId xmlns:a16="http://schemas.microsoft.com/office/drawing/2014/main" id="{BD85C494-778C-4EE6-9402-242E1CDD9A6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F5677B9-C338-4033-9AFE-B8B81C5D8139}"/>
              </a:ext>
            </a:extLst>
          </p:cNvPr>
          <p:cNvSpPr>
            <a:spLocks noGrp="1"/>
          </p:cNvSpPr>
          <p:nvPr>
            <p:ph type="sldNum" sz="quarter" idx="12"/>
          </p:nvPr>
        </p:nvSpPr>
        <p:spPr/>
        <p:txBody>
          <a:bodyPr/>
          <a:lstStyle/>
          <a:p>
            <a:fld id="{08AB70BE-1769-45B8-85A6-0C837432C7E6}" type="slidenum">
              <a:rPr lang="en-US" smtClean="0"/>
              <a:t>‹#›</a:t>
            </a:fld>
            <a:endParaRPr lang="en-US"/>
          </a:p>
        </p:txBody>
      </p:sp>
    </p:spTree>
    <p:extLst>
      <p:ext uri="{BB962C8B-B14F-4D97-AF65-F5344CB8AC3E}">
        <p14:creationId xmlns:p14="http://schemas.microsoft.com/office/powerpoint/2010/main" val="20425399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AB77DE-4C2E-476F-A419-57470FB66D9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A9FD1A0-93AE-469A-ADDF-2453B64CAAF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DC119C9C-EF97-4910-9419-6D7202609ED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7A87172-A64E-4C38-82ED-2A7050B0FB68}"/>
              </a:ext>
            </a:extLst>
          </p:cNvPr>
          <p:cNvSpPr>
            <a:spLocks noGrp="1"/>
          </p:cNvSpPr>
          <p:nvPr>
            <p:ph type="dt" sz="half" idx="10"/>
          </p:nvPr>
        </p:nvSpPr>
        <p:spPr/>
        <p:txBody>
          <a:bodyPr/>
          <a:lstStyle/>
          <a:p>
            <a:fld id="{32637B58-87C1-446D-BDA9-B06F4BCF7782}" type="datetimeFigureOut">
              <a:rPr lang="en-US" smtClean="0"/>
              <a:t>4/12/22</a:t>
            </a:fld>
            <a:endParaRPr lang="en-US"/>
          </a:p>
        </p:txBody>
      </p:sp>
      <p:sp>
        <p:nvSpPr>
          <p:cNvPr id="6" name="Footer Placeholder 5">
            <a:extLst>
              <a:ext uri="{FF2B5EF4-FFF2-40B4-BE49-F238E27FC236}">
                <a16:creationId xmlns:a16="http://schemas.microsoft.com/office/drawing/2014/main" id="{BC0C3E24-28E2-4512-BEA0-DAEC5E8465C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F04F0D-DA84-434D-B136-BEE9FD80AB95}"/>
              </a:ext>
            </a:extLst>
          </p:cNvPr>
          <p:cNvSpPr>
            <a:spLocks noGrp="1"/>
          </p:cNvSpPr>
          <p:nvPr>
            <p:ph type="sldNum" sz="quarter" idx="12"/>
          </p:nvPr>
        </p:nvSpPr>
        <p:spPr/>
        <p:txBody>
          <a:bodyPr/>
          <a:lstStyle/>
          <a:p>
            <a:fld id="{08AB70BE-1769-45B8-85A6-0C837432C7E6}" type="slidenum">
              <a:rPr lang="en-US" smtClean="0"/>
              <a:t>‹#›</a:t>
            </a:fld>
            <a:endParaRPr lang="en-US"/>
          </a:p>
        </p:txBody>
      </p:sp>
    </p:spTree>
    <p:extLst>
      <p:ext uri="{BB962C8B-B14F-4D97-AF65-F5344CB8AC3E}">
        <p14:creationId xmlns:p14="http://schemas.microsoft.com/office/powerpoint/2010/main" val="18420509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9" name="Freeform: Shape 28">
            <a:extLst>
              <a:ext uri="{FF2B5EF4-FFF2-40B4-BE49-F238E27FC236}">
                <a16:creationId xmlns:a16="http://schemas.microsoft.com/office/drawing/2014/main" id="{7A08E557-10DB-421A-876E-1AE58F8E07C4}"/>
              </a:ext>
            </a:extLst>
          </p:cNvPr>
          <p:cNvSpPr/>
          <p:nvPr/>
        </p:nvSpPr>
        <p:spPr>
          <a:xfrm>
            <a:off x="8844703" y="3732560"/>
            <a:ext cx="3352193" cy="3125440"/>
          </a:xfrm>
          <a:custGeom>
            <a:avLst/>
            <a:gdLst>
              <a:gd name="connsiteX0" fmla="*/ 0 w 3352193"/>
              <a:gd name="connsiteY0" fmla="*/ 3125374 h 3125440"/>
              <a:gd name="connsiteX1" fmla="*/ 2579 w 3352193"/>
              <a:gd name="connsiteY1" fmla="*/ 3125440 h 3125440"/>
              <a:gd name="connsiteX2" fmla="*/ 0 w 3352193"/>
              <a:gd name="connsiteY2" fmla="*/ 3125440 h 3125440"/>
              <a:gd name="connsiteX3" fmla="*/ 3352193 w 3352193"/>
              <a:gd name="connsiteY3" fmla="*/ 0 h 3125440"/>
              <a:gd name="connsiteX4" fmla="*/ 3352193 w 3352193"/>
              <a:gd name="connsiteY4" fmla="*/ 3125440 h 3125440"/>
              <a:gd name="connsiteX5" fmla="*/ 2579 w 3352193"/>
              <a:gd name="connsiteY5" fmla="*/ 3125440 h 3125440"/>
              <a:gd name="connsiteX6" fmla="*/ 3348685 w 3352193"/>
              <a:gd name="connsiteY6" fmla="*/ 47035 h 3125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52193" h="3125440">
                <a:moveTo>
                  <a:pt x="0" y="3125374"/>
                </a:moveTo>
                <a:lnTo>
                  <a:pt x="2579" y="3125440"/>
                </a:lnTo>
                <a:lnTo>
                  <a:pt x="0" y="3125440"/>
                </a:lnTo>
                <a:close/>
                <a:moveTo>
                  <a:pt x="3352193" y="0"/>
                </a:moveTo>
                <a:lnTo>
                  <a:pt x="3352193" y="3125440"/>
                </a:lnTo>
                <a:lnTo>
                  <a:pt x="2579" y="3125440"/>
                </a:lnTo>
                <a:cubicBezTo>
                  <a:pt x="1744073" y="3125440"/>
                  <a:pt x="3176441" y="1776129"/>
                  <a:pt x="3348685" y="47035"/>
                </a:cubicBezTo>
                <a:close/>
              </a:path>
            </a:pathLst>
          </a:cu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ooter Placeholder 4">
            <a:extLst>
              <a:ext uri="{FF2B5EF4-FFF2-40B4-BE49-F238E27FC236}">
                <a16:creationId xmlns:a16="http://schemas.microsoft.com/office/drawing/2014/main" id="{EC2EBCA0-8609-4F35-8CA7-7AD35FDACD73}"/>
              </a:ext>
            </a:extLst>
          </p:cNvPr>
          <p:cNvSpPr>
            <a:spLocks noGrp="1"/>
          </p:cNvSpPr>
          <p:nvPr>
            <p:ph type="ftr" sz="quarter" idx="3"/>
          </p:nvPr>
        </p:nvSpPr>
        <p:spPr>
          <a:xfrm>
            <a:off x="175613" y="6434560"/>
            <a:ext cx="3428012" cy="365125"/>
          </a:xfrm>
          <a:prstGeom prst="rect">
            <a:avLst/>
          </a:prstGeom>
        </p:spPr>
        <p:txBody>
          <a:bodyPr vert="horz" lIns="91440" tIns="45720" rIns="91440" bIns="45720" rtlCol="0" anchor="ctr"/>
          <a:lstStyle>
            <a:lvl1pPr algn="l">
              <a:defRPr sz="1050" spc="50" baseline="0">
                <a:solidFill>
                  <a:schemeClr val="accent2"/>
                </a:solidFill>
                <a:latin typeface="+mn-lt"/>
              </a:defRPr>
            </a:lvl1pPr>
          </a:lstStyle>
          <a:p>
            <a:endParaRPr lang="en-US"/>
          </a:p>
        </p:txBody>
      </p:sp>
      <p:sp>
        <p:nvSpPr>
          <p:cNvPr id="2" name="Title Placeholder 1">
            <a:extLst>
              <a:ext uri="{FF2B5EF4-FFF2-40B4-BE49-F238E27FC236}">
                <a16:creationId xmlns:a16="http://schemas.microsoft.com/office/drawing/2014/main" id="{BFDA9639-38D2-4CD4-A861-F6B4C6CB99BD}"/>
              </a:ext>
            </a:extLst>
          </p:cNvPr>
          <p:cNvSpPr>
            <a:spLocks noGrp="1"/>
          </p:cNvSpPr>
          <p:nvPr>
            <p:ph type="title"/>
          </p:nvPr>
        </p:nvSpPr>
        <p:spPr>
          <a:xfrm>
            <a:off x="908775" y="590372"/>
            <a:ext cx="10202248" cy="132589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DDAF00B1-16C1-47B3-A7A0-B71468312896}"/>
              </a:ext>
            </a:extLst>
          </p:cNvPr>
          <p:cNvSpPr>
            <a:spLocks noGrp="1"/>
          </p:cNvSpPr>
          <p:nvPr>
            <p:ph type="body" idx="1"/>
          </p:nvPr>
        </p:nvSpPr>
        <p:spPr>
          <a:xfrm>
            <a:off x="918825" y="1916262"/>
            <a:ext cx="10192198" cy="4133481"/>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2BCF9501-5B6B-4DAF-B59D-3C129ED805AC}"/>
              </a:ext>
            </a:extLst>
          </p:cNvPr>
          <p:cNvSpPr>
            <a:spLocks noGrp="1"/>
          </p:cNvSpPr>
          <p:nvPr>
            <p:ph type="dt" sz="half" idx="2"/>
          </p:nvPr>
        </p:nvSpPr>
        <p:spPr>
          <a:xfrm>
            <a:off x="9017000" y="6433202"/>
            <a:ext cx="2374150" cy="367841"/>
          </a:xfrm>
          <a:prstGeom prst="rect">
            <a:avLst/>
          </a:prstGeom>
        </p:spPr>
        <p:txBody>
          <a:bodyPr vert="horz" lIns="91440" tIns="45720" rIns="91440" bIns="45720" rtlCol="0" anchor="ctr"/>
          <a:lstStyle>
            <a:lvl1pPr algn="r">
              <a:defRPr sz="1050" spc="50" baseline="0">
                <a:solidFill>
                  <a:srgbClr val="FFFFFF"/>
                </a:solidFill>
                <a:latin typeface="+mn-lt"/>
              </a:defRPr>
            </a:lvl1pPr>
          </a:lstStyle>
          <a:p>
            <a:fld id="{32637B58-87C1-446D-BDA9-B06F4BCF7782}" type="datetimeFigureOut">
              <a:rPr lang="en-US" smtClean="0"/>
              <a:pPr/>
              <a:t>4/12/22</a:t>
            </a:fld>
            <a:endParaRPr lang="en-US" dirty="0"/>
          </a:p>
        </p:txBody>
      </p:sp>
      <p:sp>
        <p:nvSpPr>
          <p:cNvPr id="6" name="Slide Number Placeholder 5">
            <a:extLst>
              <a:ext uri="{FF2B5EF4-FFF2-40B4-BE49-F238E27FC236}">
                <a16:creationId xmlns:a16="http://schemas.microsoft.com/office/drawing/2014/main" id="{37685DBD-B7AE-41D8-8CF1-B21CD58E1B45}"/>
              </a:ext>
            </a:extLst>
          </p:cNvPr>
          <p:cNvSpPr>
            <a:spLocks noGrp="1"/>
          </p:cNvSpPr>
          <p:nvPr>
            <p:ph type="sldNum" sz="quarter" idx="4"/>
          </p:nvPr>
        </p:nvSpPr>
        <p:spPr>
          <a:xfrm>
            <a:off x="11391150" y="6433203"/>
            <a:ext cx="693263" cy="367842"/>
          </a:xfrm>
          <a:prstGeom prst="rect">
            <a:avLst/>
          </a:prstGeom>
        </p:spPr>
        <p:txBody>
          <a:bodyPr vert="horz" lIns="91440" tIns="45720" rIns="91440" bIns="45720" rtlCol="0" anchor="ctr"/>
          <a:lstStyle>
            <a:lvl1pPr algn="r">
              <a:defRPr sz="2000">
                <a:solidFill>
                  <a:srgbClr val="FFFFFF"/>
                </a:solidFill>
                <a:latin typeface="+mj-lt"/>
              </a:defRPr>
            </a:lvl1pPr>
          </a:lstStyle>
          <a:p>
            <a:fld id="{08AB70BE-1769-45B8-85A6-0C837432C7E6}" type="slidenum">
              <a:rPr lang="en-US" smtClean="0"/>
              <a:pPr/>
              <a:t>‹#›</a:t>
            </a:fld>
            <a:endParaRPr lang="en-US"/>
          </a:p>
        </p:txBody>
      </p:sp>
    </p:spTree>
    <p:extLst>
      <p:ext uri="{BB962C8B-B14F-4D97-AF65-F5344CB8AC3E}">
        <p14:creationId xmlns:p14="http://schemas.microsoft.com/office/powerpoint/2010/main" val="1763443350"/>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43" r:id="rId6"/>
    <p:sldLayoutId id="2147483738" r:id="rId7"/>
    <p:sldLayoutId id="2147483739" r:id="rId8"/>
    <p:sldLayoutId id="2147483740" r:id="rId9"/>
    <p:sldLayoutId id="2147483742" r:id="rId10"/>
    <p:sldLayoutId id="2147483741" r:id="rId11"/>
  </p:sldLayoutIdLst>
  <p:txStyles>
    <p:titleStyle>
      <a:lvl1pPr algn="l" defTabSz="914400" rtl="0" eaLnBrk="1" latinLnBrk="0" hangingPunct="1">
        <a:lnSpc>
          <a:spcPct val="90000"/>
        </a:lnSpc>
        <a:spcBef>
          <a:spcPct val="0"/>
        </a:spcBef>
        <a:buNone/>
        <a:defRPr sz="4000" kern="1200">
          <a:solidFill>
            <a:schemeClr val="accent2"/>
          </a:solidFill>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5"/>
        </a:buClr>
        <a:buFont typeface="Arial" panose="020B0604020202020204" pitchFamily="34" charset="0"/>
        <a:buChar char="•"/>
        <a:defRPr sz="2000" kern="1200">
          <a:solidFill>
            <a:schemeClr val="tx2"/>
          </a:solidFill>
          <a:latin typeface="+mn-lt"/>
          <a:ea typeface="+mn-ea"/>
          <a:cs typeface="+mn-cs"/>
        </a:defRPr>
      </a:lvl1pPr>
      <a:lvl2pPr marL="685800" indent="-228600" algn="l" defTabSz="914400" rtl="0" eaLnBrk="1" latinLnBrk="0" hangingPunct="1">
        <a:lnSpc>
          <a:spcPct val="120000"/>
        </a:lnSpc>
        <a:spcBef>
          <a:spcPts val="500"/>
        </a:spcBef>
        <a:buClr>
          <a:schemeClr val="accent5"/>
        </a:buClr>
        <a:buFont typeface="Arial" panose="020B0604020202020204" pitchFamily="34" charset="0"/>
        <a:buChar char="•"/>
        <a:defRPr sz="1800" kern="1200">
          <a:solidFill>
            <a:schemeClr val="tx2"/>
          </a:solidFill>
          <a:latin typeface="+mn-lt"/>
          <a:ea typeface="+mn-ea"/>
          <a:cs typeface="+mn-cs"/>
        </a:defRPr>
      </a:lvl2pPr>
      <a:lvl3pPr marL="1143000" indent="-228600" algn="l" defTabSz="914400" rtl="0" eaLnBrk="1" latinLnBrk="0" hangingPunct="1">
        <a:lnSpc>
          <a:spcPct val="120000"/>
        </a:lnSpc>
        <a:spcBef>
          <a:spcPts val="500"/>
        </a:spcBef>
        <a:buClr>
          <a:schemeClr val="accent5"/>
        </a:buClr>
        <a:buFont typeface="Arial" panose="020B0604020202020204" pitchFamily="34" charset="0"/>
        <a:buChar char="•"/>
        <a:defRPr sz="1600" kern="1200">
          <a:solidFill>
            <a:schemeClr val="tx2"/>
          </a:solidFill>
          <a:latin typeface="+mn-lt"/>
          <a:ea typeface="+mn-ea"/>
          <a:cs typeface="+mn-cs"/>
        </a:defRPr>
      </a:lvl3pPr>
      <a:lvl4pPr marL="1600200" indent="-228600" algn="l" defTabSz="914400" rtl="0" eaLnBrk="1" latinLnBrk="0" hangingPunct="1">
        <a:lnSpc>
          <a:spcPct val="120000"/>
        </a:lnSpc>
        <a:spcBef>
          <a:spcPts val="500"/>
        </a:spcBef>
        <a:buClr>
          <a:schemeClr val="accent5"/>
        </a:buClr>
        <a:buFont typeface="Arial" panose="020B0604020202020204" pitchFamily="34" charset="0"/>
        <a:buChar char="•"/>
        <a:defRPr sz="1400" kern="1200">
          <a:solidFill>
            <a:schemeClr val="tx2"/>
          </a:solidFill>
          <a:latin typeface="+mn-lt"/>
          <a:ea typeface="+mn-ea"/>
          <a:cs typeface="+mn-cs"/>
        </a:defRPr>
      </a:lvl4pPr>
      <a:lvl5pPr marL="2057400" indent="-228600" algn="l" defTabSz="914400" rtl="0" eaLnBrk="1" latinLnBrk="0" hangingPunct="1">
        <a:lnSpc>
          <a:spcPct val="120000"/>
        </a:lnSpc>
        <a:spcBef>
          <a:spcPts val="500"/>
        </a:spcBef>
        <a:buClr>
          <a:schemeClr val="accent5"/>
        </a:buClr>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image" Target="../media/image22.jpe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24.jpg"/></Relationships>
</file>

<file path=ppt/slides/_rels/slide12.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19.png"/><Relationship Id="rId7"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26.jpeg"/><Relationship Id="rId4" Type="http://schemas.openxmlformats.org/officeDocument/2006/relationships/image" Target="../media/image18.jpeg"/></Relationships>
</file>

<file path=ppt/slides/_rels/slide1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1.jpg"/><Relationship Id="rId5" Type="http://schemas.openxmlformats.org/officeDocument/2006/relationships/image" Target="../media/image30.JPG"/><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36.jpeg"/><Relationship Id="rId4" Type="http://schemas.openxmlformats.org/officeDocument/2006/relationships/image" Target="../media/image35.jpeg"/></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40.jpg"/></Relationships>
</file>

<file path=ppt/slides/_rels/slide19.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eg"/><Relationship Id="rId9" Type="http://schemas.openxmlformats.org/officeDocument/2006/relationships/image" Target="../media/image8.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jpe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0.jp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D7E4E2C-86DD-480F-90B7-16EACF5CB9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711F2E7-CB9E-42C0-9301-B95C19E45B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9248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Freeform: Shape 12">
            <a:extLst>
              <a:ext uri="{FF2B5EF4-FFF2-40B4-BE49-F238E27FC236}">
                <a16:creationId xmlns:a16="http://schemas.microsoft.com/office/drawing/2014/main" id="{A938BF42-A8C1-4B84-8ADB-8D608DAD9A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3454" y="1"/>
            <a:ext cx="8229599" cy="6857999"/>
          </a:xfrm>
          <a:custGeom>
            <a:avLst/>
            <a:gdLst>
              <a:gd name="connsiteX0" fmla="*/ 2 w 8229599"/>
              <a:gd name="connsiteY0" fmla="*/ 0 h 6857999"/>
              <a:gd name="connsiteX1" fmla="*/ 3564834 w 8229599"/>
              <a:gd name="connsiteY1" fmla="*/ 0 h 6857999"/>
              <a:gd name="connsiteX2" fmla="*/ 7316151 w 8229599"/>
              <a:gd name="connsiteY2" fmla="*/ 0 h 6857999"/>
              <a:gd name="connsiteX3" fmla="*/ 8229599 w 8229599"/>
              <a:gd name="connsiteY3" fmla="*/ 0 h 6857999"/>
              <a:gd name="connsiteX4" fmla="*/ 8229599 w 8229599"/>
              <a:gd name="connsiteY4" fmla="*/ 6857999 h 6857999"/>
              <a:gd name="connsiteX5" fmla="*/ 3658076 w 8229599"/>
              <a:gd name="connsiteY5" fmla="*/ 6857999 h 6857999"/>
              <a:gd name="connsiteX6" fmla="*/ 3564834 w 8229599"/>
              <a:gd name="connsiteY6" fmla="*/ 6857999 h 6857999"/>
              <a:gd name="connsiteX7" fmla="*/ 3564834 w 8229599"/>
              <a:gd name="connsiteY7" fmla="*/ 6855652 h 6857999"/>
              <a:gd name="connsiteX8" fmla="*/ 3469832 w 8229599"/>
              <a:gd name="connsiteY8" fmla="*/ 6853261 h 6857999"/>
              <a:gd name="connsiteX9" fmla="*/ 0 w 8229599"/>
              <a:gd name="connsiteY9" fmla="*/ 3216493 h 6857999"/>
              <a:gd name="connsiteX10" fmla="*/ 2532 w 8229599"/>
              <a:gd name="connsiteY10" fmla="*/ 3116768 h 6857999"/>
              <a:gd name="connsiteX11" fmla="*/ 2 w 8229599"/>
              <a:gd name="connsiteY11" fmla="*/ 3116768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229599" h="6857999">
                <a:moveTo>
                  <a:pt x="2" y="0"/>
                </a:moveTo>
                <a:lnTo>
                  <a:pt x="3564834" y="0"/>
                </a:lnTo>
                <a:lnTo>
                  <a:pt x="7316151" y="0"/>
                </a:lnTo>
                <a:lnTo>
                  <a:pt x="8229599" y="0"/>
                </a:lnTo>
                <a:lnTo>
                  <a:pt x="8229599" y="6857999"/>
                </a:lnTo>
                <a:lnTo>
                  <a:pt x="3658076" y="6857999"/>
                </a:lnTo>
                <a:lnTo>
                  <a:pt x="3564834" y="6857999"/>
                </a:lnTo>
                <a:lnTo>
                  <a:pt x="3564834" y="6855652"/>
                </a:lnTo>
                <a:lnTo>
                  <a:pt x="3469832" y="6853261"/>
                </a:lnTo>
                <a:cubicBezTo>
                  <a:pt x="1537014" y="6755730"/>
                  <a:pt x="0" y="5164793"/>
                  <a:pt x="0" y="3216493"/>
                </a:cubicBezTo>
                <a:lnTo>
                  <a:pt x="2532" y="3116768"/>
                </a:lnTo>
                <a:lnTo>
                  <a:pt x="2" y="3116768"/>
                </a:lnTo>
                <a:close/>
              </a:path>
            </a:pathLst>
          </a:custGeom>
          <a:solidFill>
            <a:schemeClr val="accent2">
              <a:lumMod val="7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F2474554-D42D-F540-B97B-59BFEAB6A006}"/>
              </a:ext>
            </a:extLst>
          </p:cNvPr>
          <p:cNvSpPr>
            <a:spLocks noGrp="1"/>
          </p:cNvSpPr>
          <p:nvPr>
            <p:ph type="ctrTitle"/>
          </p:nvPr>
        </p:nvSpPr>
        <p:spPr>
          <a:xfrm>
            <a:off x="1524000" y="852984"/>
            <a:ext cx="5634252" cy="3261815"/>
          </a:xfrm>
        </p:spPr>
        <p:txBody>
          <a:bodyPr anchor="t">
            <a:normAutofit fontScale="90000"/>
          </a:bodyPr>
          <a:lstStyle/>
          <a:p>
            <a:pPr>
              <a:lnSpc>
                <a:spcPct val="90000"/>
              </a:lnSpc>
            </a:pPr>
            <a:r>
              <a:rPr lang="en-US" sz="3400" b="1" dirty="0">
                <a:solidFill>
                  <a:srgbClr val="FFFFFF"/>
                </a:solidFill>
              </a:rPr>
              <a:t>Investigating the distribution of </a:t>
            </a:r>
            <a:r>
              <a:rPr lang="en-US" sz="3400" b="1" i="1" dirty="0">
                <a:solidFill>
                  <a:srgbClr val="FFFFFF"/>
                </a:solidFill>
              </a:rPr>
              <a:t>Legionella </a:t>
            </a:r>
            <a:r>
              <a:rPr lang="en-US" sz="3400" b="1" dirty="0">
                <a:solidFill>
                  <a:srgbClr val="FFFFFF"/>
                </a:solidFill>
              </a:rPr>
              <a:t>in urban and suburban Hudson River watersheds</a:t>
            </a:r>
            <a:br>
              <a:rPr lang="en-US" sz="3400" b="0" dirty="0">
                <a:solidFill>
                  <a:srgbClr val="FFFFFF"/>
                </a:solidFill>
                <a:effectLst/>
              </a:rPr>
            </a:br>
            <a:br>
              <a:rPr lang="en-US" sz="3400" dirty="0">
                <a:solidFill>
                  <a:srgbClr val="FFFFFF"/>
                </a:solidFill>
              </a:rPr>
            </a:br>
            <a:endParaRPr lang="en-US" sz="3400" dirty="0">
              <a:solidFill>
                <a:srgbClr val="FFFFFF"/>
              </a:solidFill>
            </a:endParaRPr>
          </a:p>
        </p:txBody>
      </p:sp>
      <p:sp>
        <p:nvSpPr>
          <p:cNvPr id="15" name="Freeform: Shape 14">
            <a:extLst>
              <a:ext uri="{FF2B5EF4-FFF2-40B4-BE49-F238E27FC236}">
                <a16:creationId xmlns:a16="http://schemas.microsoft.com/office/drawing/2014/main" id="{1C13ACF3-903E-4B6E-B59C-B9796350F7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4616355"/>
            <a:ext cx="7920717" cy="2241645"/>
          </a:xfrm>
          <a:custGeom>
            <a:avLst/>
            <a:gdLst>
              <a:gd name="connsiteX0" fmla="*/ 0 w 7920717"/>
              <a:gd name="connsiteY0" fmla="*/ 0 h 2241645"/>
              <a:gd name="connsiteX1" fmla="*/ 5125706 w 7920717"/>
              <a:gd name="connsiteY1" fmla="*/ 0 h 2241645"/>
              <a:gd name="connsiteX2" fmla="*/ 5125706 w 7920717"/>
              <a:gd name="connsiteY2" fmla="*/ 1919 h 2241645"/>
              <a:gd name="connsiteX3" fmla="*/ 5201593 w 7920717"/>
              <a:gd name="connsiteY3" fmla="*/ 0 h 2241645"/>
              <a:gd name="connsiteX4" fmla="*/ 7916273 w 7920717"/>
              <a:gd name="connsiteY4" fmla="*/ 2212528 h 2241645"/>
              <a:gd name="connsiteX5" fmla="*/ 7920717 w 7920717"/>
              <a:gd name="connsiteY5" fmla="*/ 2241645 h 2241645"/>
              <a:gd name="connsiteX6" fmla="*/ 0 w 7920717"/>
              <a:gd name="connsiteY6" fmla="*/ 2241645 h 2241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20717" h="2241645">
                <a:moveTo>
                  <a:pt x="0" y="0"/>
                </a:moveTo>
                <a:lnTo>
                  <a:pt x="5125706" y="0"/>
                </a:lnTo>
                <a:lnTo>
                  <a:pt x="5125706" y="1919"/>
                </a:lnTo>
                <a:lnTo>
                  <a:pt x="5201593" y="0"/>
                </a:lnTo>
                <a:cubicBezTo>
                  <a:pt x="6540665" y="0"/>
                  <a:pt x="7657890" y="949841"/>
                  <a:pt x="7916273" y="2212528"/>
                </a:cubicBezTo>
                <a:lnTo>
                  <a:pt x="7920717" y="2241645"/>
                </a:lnTo>
                <a:lnTo>
                  <a:pt x="0" y="2241645"/>
                </a:lnTo>
                <a:close/>
              </a:path>
            </a:pathLst>
          </a:custGeom>
          <a:solidFill>
            <a:schemeClr val="accent2">
              <a:lumMod val="60000"/>
              <a:lumOff val="4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Subtitle 2">
            <a:extLst>
              <a:ext uri="{FF2B5EF4-FFF2-40B4-BE49-F238E27FC236}">
                <a16:creationId xmlns:a16="http://schemas.microsoft.com/office/drawing/2014/main" id="{3A9C7A97-C909-F340-9492-1B58E4124C0C}"/>
              </a:ext>
            </a:extLst>
          </p:cNvPr>
          <p:cNvSpPr>
            <a:spLocks noGrp="1"/>
          </p:cNvSpPr>
          <p:nvPr>
            <p:ph type="subTitle" idx="1"/>
          </p:nvPr>
        </p:nvSpPr>
        <p:spPr>
          <a:xfrm>
            <a:off x="4573416" y="6112216"/>
            <a:ext cx="4572000" cy="745774"/>
          </a:xfrm>
        </p:spPr>
        <p:txBody>
          <a:bodyPr anchor="ctr">
            <a:normAutofit/>
          </a:bodyPr>
          <a:lstStyle/>
          <a:p>
            <a:r>
              <a:rPr lang="en-US" dirty="0" err="1">
                <a:solidFill>
                  <a:srgbClr val="FFFFFF"/>
                </a:solidFill>
              </a:rPr>
              <a:t>Azlan</a:t>
            </a:r>
            <a:r>
              <a:rPr lang="en-US" dirty="0">
                <a:solidFill>
                  <a:srgbClr val="FFFFFF"/>
                </a:solidFill>
              </a:rPr>
              <a:t> </a:t>
            </a:r>
            <a:r>
              <a:rPr lang="en-US" dirty="0" err="1">
                <a:solidFill>
                  <a:srgbClr val="FFFFFF"/>
                </a:solidFill>
              </a:rPr>
              <a:t>maqbool</a:t>
            </a:r>
            <a:endParaRPr lang="en-US" dirty="0">
              <a:solidFill>
                <a:srgbClr val="FFFFFF"/>
              </a:solidFill>
            </a:endParaRPr>
          </a:p>
        </p:txBody>
      </p:sp>
      <p:pic>
        <p:nvPicPr>
          <p:cNvPr id="4" name="Picture 3">
            <a:extLst>
              <a:ext uri="{FF2B5EF4-FFF2-40B4-BE49-F238E27FC236}">
                <a16:creationId xmlns:a16="http://schemas.microsoft.com/office/drawing/2014/main" id="{8B654A05-C320-4EED-9CB2-8F9095DEB0C7}"/>
              </a:ext>
            </a:extLst>
          </p:cNvPr>
          <p:cNvPicPr>
            <a:picLocks noChangeAspect="1"/>
          </p:cNvPicPr>
          <p:nvPr/>
        </p:nvPicPr>
        <p:blipFill rotWithShape="1">
          <a:blip r:embed="rId3"/>
          <a:srcRect l="18335" r="19443"/>
          <a:stretch/>
        </p:blipFill>
        <p:spPr>
          <a:xfrm>
            <a:off x="7924800" y="10"/>
            <a:ext cx="4267199" cy="6857990"/>
          </a:xfrm>
          <a:prstGeom prst="rect">
            <a:avLst/>
          </a:prstGeom>
        </p:spPr>
      </p:pic>
      <p:sp>
        <p:nvSpPr>
          <p:cNvPr id="5" name="TextBox 4">
            <a:extLst>
              <a:ext uri="{FF2B5EF4-FFF2-40B4-BE49-F238E27FC236}">
                <a16:creationId xmlns:a16="http://schemas.microsoft.com/office/drawing/2014/main" id="{3EF4C1CA-5543-7B43-AEA1-6752D2E5A049}"/>
              </a:ext>
            </a:extLst>
          </p:cNvPr>
          <p:cNvSpPr txBox="1"/>
          <p:nvPr/>
        </p:nvSpPr>
        <p:spPr>
          <a:xfrm>
            <a:off x="633453" y="4702566"/>
            <a:ext cx="5986248" cy="1323439"/>
          </a:xfrm>
          <a:prstGeom prst="rect">
            <a:avLst/>
          </a:prstGeom>
          <a:noFill/>
        </p:spPr>
        <p:txBody>
          <a:bodyPr wrap="square" rtlCol="0">
            <a:spAutoFit/>
          </a:bodyPr>
          <a:lstStyle/>
          <a:p>
            <a:r>
              <a:rPr lang="en-US" sz="2000" dirty="0">
                <a:solidFill>
                  <a:schemeClr val="bg1"/>
                </a:solidFill>
              </a:rPr>
              <a:t>Queens College 		Advisor: Greg O’Mullan</a:t>
            </a:r>
          </a:p>
          <a:p>
            <a:endParaRPr lang="en-US" sz="2000" dirty="0">
              <a:solidFill>
                <a:schemeClr val="bg1"/>
              </a:solidFill>
            </a:endParaRPr>
          </a:p>
          <a:p>
            <a:r>
              <a:rPr lang="en-US" sz="2000" dirty="0">
                <a:solidFill>
                  <a:schemeClr val="bg1"/>
                </a:solidFill>
              </a:rPr>
              <a:t>Tibor T. Polgar Fellowship Project Fall 2020</a:t>
            </a:r>
          </a:p>
          <a:p>
            <a:r>
              <a:rPr lang="en-US" sz="2000" dirty="0">
                <a:solidFill>
                  <a:schemeClr val="bg1"/>
                </a:solidFill>
              </a:rPr>
              <a:t>Thursday , January 21</a:t>
            </a:r>
            <a:r>
              <a:rPr lang="en-US" sz="2000" baseline="30000" dirty="0">
                <a:solidFill>
                  <a:schemeClr val="bg1"/>
                </a:solidFill>
              </a:rPr>
              <a:t>st</a:t>
            </a:r>
            <a:r>
              <a:rPr lang="en-US" sz="2000" dirty="0">
                <a:solidFill>
                  <a:schemeClr val="bg1"/>
                </a:solidFill>
              </a:rPr>
              <a:t>, 2021</a:t>
            </a:r>
          </a:p>
        </p:txBody>
      </p:sp>
      <p:sp>
        <p:nvSpPr>
          <p:cNvPr id="6" name="TextBox 5">
            <a:extLst>
              <a:ext uri="{FF2B5EF4-FFF2-40B4-BE49-F238E27FC236}">
                <a16:creationId xmlns:a16="http://schemas.microsoft.com/office/drawing/2014/main" id="{0E3638BE-DEC1-7A40-B140-C11AB66FDE97}"/>
              </a:ext>
            </a:extLst>
          </p:cNvPr>
          <p:cNvSpPr txBox="1"/>
          <p:nvPr/>
        </p:nvSpPr>
        <p:spPr>
          <a:xfrm>
            <a:off x="-4776952" y="-1355834"/>
            <a:ext cx="184731" cy="369332"/>
          </a:xfrm>
          <a:prstGeom prst="rect">
            <a:avLst/>
          </a:prstGeom>
          <a:noFill/>
        </p:spPr>
        <p:txBody>
          <a:bodyPr wrap="none" rtlCol="0">
            <a:spAutoFit/>
          </a:bodyPr>
          <a:lstStyle/>
          <a:p>
            <a:endParaRPr lang="en-US" dirty="0"/>
          </a:p>
        </p:txBody>
      </p:sp>
      <p:sp>
        <p:nvSpPr>
          <p:cNvPr id="7" name="Rectangle 6">
            <a:extLst>
              <a:ext uri="{FF2B5EF4-FFF2-40B4-BE49-F238E27FC236}">
                <a16:creationId xmlns:a16="http://schemas.microsoft.com/office/drawing/2014/main" id="{C8797BF7-2221-2842-A1E5-B6B7D7FC27FF}"/>
              </a:ext>
            </a:extLst>
          </p:cNvPr>
          <p:cNvSpPr/>
          <p:nvPr/>
        </p:nvSpPr>
        <p:spPr>
          <a:xfrm>
            <a:off x="9427779" y="0"/>
            <a:ext cx="2764220" cy="1355835"/>
          </a:xfrm>
          <a:prstGeom prst="rect">
            <a:avLst/>
          </a:prstGeom>
          <a:solidFill>
            <a:schemeClr val="accent1">
              <a:alpha val="63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ysClr val="windowText" lastClr="000000"/>
              </a:solidFill>
            </a:endParaRPr>
          </a:p>
        </p:txBody>
      </p:sp>
      <p:sp>
        <p:nvSpPr>
          <p:cNvPr id="8" name="TextBox 7">
            <a:extLst>
              <a:ext uri="{FF2B5EF4-FFF2-40B4-BE49-F238E27FC236}">
                <a16:creationId xmlns:a16="http://schemas.microsoft.com/office/drawing/2014/main" id="{7D8EA532-64E3-F346-B75D-32413B525BE4}"/>
              </a:ext>
            </a:extLst>
          </p:cNvPr>
          <p:cNvSpPr txBox="1"/>
          <p:nvPr/>
        </p:nvSpPr>
        <p:spPr>
          <a:xfrm>
            <a:off x="9427778" y="493251"/>
            <a:ext cx="2695493" cy="369332"/>
          </a:xfrm>
          <a:prstGeom prst="rect">
            <a:avLst/>
          </a:prstGeom>
          <a:noFill/>
        </p:spPr>
        <p:txBody>
          <a:bodyPr wrap="square" rtlCol="0">
            <a:spAutoFit/>
          </a:bodyPr>
          <a:lstStyle/>
          <a:p>
            <a:pPr algn="ctr"/>
            <a:r>
              <a:rPr lang="en-US" dirty="0">
                <a:latin typeface="Garamond" panose="02020404030301010803" pitchFamily="18" charset="0"/>
              </a:rPr>
              <a:t>Zoom Pop-out here</a:t>
            </a:r>
          </a:p>
        </p:txBody>
      </p:sp>
    </p:spTree>
    <p:extLst>
      <p:ext uri="{BB962C8B-B14F-4D97-AF65-F5344CB8AC3E}">
        <p14:creationId xmlns:p14="http://schemas.microsoft.com/office/powerpoint/2010/main" val="17961820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4112" name="Rectangle 142">
            <a:extLst>
              <a:ext uri="{FF2B5EF4-FFF2-40B4-BE49-F238E27FC236}">
                <a16:creationId xmlns:a16="http://schemas.microsoft.com/office/drawing/2014/main" id="{65AA882E-B69B-42F1-9E49-C35F21A65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13" name="Rectangle 144">
            <a:extLst>
              <a:ext uri="{FF2B5EF4-FFF2-40B4-BE49-F238E27FC236}">
                <a16:creationId xmlns:a16="http://schemas.microsoft.com/office/drawing/2014/main" id="{4352F524-D6A9-4DFE-A501-EABBE71E30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9719"/>
            <a:ext cx="12192000" cy="68800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14" name="Freeform: Shape 146">
            <a:extLst>
              <a:ext uri="{FF2B5EF4-FFF2-40B4-BE49-F238E27FC236}">
                <a16:creationId xmlns:a16="http://schemas.microsoft.com/office/drawing/2014/main" id="{7E9E4095-DEAD-42A9-A190-1CF5AC76CE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04522" y="-2139"/>
            <a:ext cx="5869355" cy="6858000"/>
          </a:xfrm>
          <a:custGeom>
            <a:avLst/>
            <a:gdLst>
              <a:gd name="connsiteX0" fmla="*/ 0 w 12192000"/>
              <a:gd name="connsiteY0" fmla="*/ 6854090 h 6858000"/>
              <a:gd name="connsiteX1" fmla="*/ 6168014 w 12192000"/>
              <a:gd name="connsiteY1" fmla="*/ 6854090 h 6858000"/>
              <a:gd name="connsiteX2" fmla="*/ 6322645 w 12192000"/>
              <a:gd name="connsiteY2" fmla="*/ 6858000 h 6858000"/>
              <a:gd name="connsiteX3" fmla="*/ 0 w 12192000"/>
              <a:gd name="connsiteY3" fmla="*/ 6858000 h 6858000"/>
              <a:gd name="connsiteX4" fmla="*/ 6477289 w 12192000"/>
              <a:gd name="connsiteY4" fmla="*/ 0 h 6858000"/>
              <a:gd name="connsiteX5" fmla="*/ 12192000 w 12192000"/>
              <a:gd name="connsiteY5" fmla="*/ 0 h 6858000"/>
              <a:gd name="connsiteX6" fmla="*/ 12192000 w 12192000"/>
              <a:gd name="connsiteY6" fmla="*/ 6858000 h 6858000"/>
              <a:gd name="connsiteX7" fmla="*/ 6322645 w 12192000"/>
              <a:gd name="connsiteY7" fmla="*/ 6858000 h 6858000"/>
              <a:gd name="connsiteX8" fmla="*/ 9753600 w 12192000"/>
              <a:gd name="connsiteY8" fmla="*/ 3427045 h 6858000"/>
              <a:gd name="connsiteX9" fmla="*/ 6499201 w 12192000"/>
              <a:gd name="connsiteY9" fmla="*/ 554 h 6858000"/>
              <a:gd name="connsiteX0" fmla="*/ 0 w 12192000"/>
              <a:gd name="connsiteY0" fmla="*/ 6858000 h 6858000"/>
              <a:gd name="connsiteX1" fmla="*/ 6168014 w 12192000"/>
              <a:gd name="connsiteY1" fmla="*/ 6854090 h 6858000"/>
              <a:gd name="connsiteX2" fmla="*/ 6322645 w 12192000"/>
              <a:gd name="connsiteY2" fmla="*/ 6858000 h 6858000"/>
              <a:gd name="connsiteX3" fmla="*/ 0 w 12192000"/>
              <a:gd name="connsiteY3" fmla="*/ 6858000 h 6858000"/>
              <a:gd name="connsiteX4" fmla="*/ 6477289 w 12192000"/>
              <a:gd name="connsiteY4" fmla="*/ 0 h 6858000"/>
              <a:gd name="connsiteX5" fmla="*/ 12192000 w 12192000"/>
              <a:gd name="connsiteY5" fmla="*/ 0 h 6858000"/>
              <a:gd name="connsiteX6" fmla="*/ 12192000 w 12192000"/>
              <a:gd name="connsiteY6" fmla="*/ 6858000 h 6858000"/>
              <a:gd name="connsiteX7" fmla="*/ 6322645 w 12192000"/>
              <a:gd name="connsiteY7" fmla="*/ 6858000 h 6858000"/>
              <a:gd name="connsiteX8" fmla="*/ 9753600 w 12192000"/>
              <a:gd name="connsiteY8" fmla="*/ 3427045 h 6858000"/>
              <a:gd name="connsiteX9" fmla="*/ 6499201 w 12192000"/>
              <a:gd name="connsiteY9" fmla="*/ 554 h 6858000"/>
              <a:gd name="connsiteX10" fmla="*/ 6477289 w 12192000"/>
              <a:gd name="connsiteY10" fmla="*/ 0 h 6858000"/>
              <a:gd name="connsiteX0" fmla="*/ 154631 w 6023986"/>
              <a:gd name="connsiteY0" fmla="*/ 6858000 h 6858000"/>
              <a:gd name="connsiteX1" fmla="*/ 0 w 6023986"/>
              <a:gd name="connsiteY1" fmla="*/ 6854090 h 6858000"/>
              <a:gd name="connsiteX2" fmla="*/ 154631 w 6023986"/>
              <a:gd name="connsiteY2" fmla="*/ 6858000 h 6858000"/>
              <a:gd name="connsiteX3" fmla="*/ 309275 w 6023986"/>
              <a:gd name="connsiteY3" fmla="*/ 0 h 6858000"/>
              <a:gd name="connsiteX4" fmla="*/ 6023986 w 6023986"/>
              <a:gd name="connsiteY4" fmla="*/ 0 h 6858000"/>
              <a:gd name="connsiteX5" fmla="*/ 6023986 w 6023986"/>
              <a:gd name="connsiteY5" fmla="*/ 6858000 h 6858000"/>
              <a:gd name="connsiteX6" fmla="*/ 154631 w 6023986"/>
              <a:gd name="connsiteY6" fmla="*/ 6858000 h 6858000"/>
              <a:gd name="connsiteX7" fmla="*/ 3585586 w 6023986"/>
              <a:gd name="connsiteY7" fmla="*/ 3427045 h 6858000"/>
              <a:gd name="connsiteX8" fmla="*/ 331187 w 6023986"/>
              <a:gd name="connsiteY8" fmla="*/ 554 h 6858000"/>
              <a:gd name="connsiteX9" fmla="*/ 309275 w 6023986"/>
              <a:gd name="connsiteY9" fmla="*/ 0 h 6858000"/>
              <a:gd name="connsiteX0" fmla="*/ 154644 w 5869355"/>
              <a:gd name="connsiteY0" fmla="*/ 0 h 6858000"/>
              <a:gd name="connsiteX1" fmla="*/ 5869355 w 5869355"/>
              <a:gd name="connsiteY1" fmla="*/ 0 h 6858000"/>
              <a:gd name="connsiteX2" fmla="*/ 5869355 w 5869355"/>
              <a:gd name="connsiteY2" fmla="*/ 6858000 h 6858000"/>
              <a:gd name="connsiteX3" fmla="*/ 0 w 5869355"/>
              <a:gd name="connsiteY3" fmla="*/ 6858000 h 6858000"/>
              <a:gd name="connsiteX4" fmla="*/ 3430955 w 5869355"/>
              <a:gd name="connsiteY4" fmla="*/ 3427045 h 6858000"/>
              <a:gd name="connsiteX5" fmla="*/ 176556 w 5869355"/>
              <a:gd name="connsiteY5" fmla="*/ 554 h 6858000"/>
              <a:gd name="connsiteX6" fmla="*/ 154644 w 5869355"/>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69355" h="6858000">
                <a:moveTo>
                  <a:pt x="154644" y="0"/>
                </a:moveTo>
                <a:lnTo>
                  <a:pt x="5869355" y="0"/>
                </a:lnTo>
                <a:lnTo>
                  <a:pt x="5869355" y="6858000"/>
                </a:lnTo>
                <a:lnTo>
                  <a:pt x="0" y="6858000"/>
                </a:lnTo>
                <a:cubicBezTo>
                  <a:pt x="1894864" y="6858000"/>
                  <a:pt x="3430955" y="5321909"/>
                  <a:pt x="3430955" y="3427045"/>
                </a:cubicBezTo>
                <a:cubicBezTo>
                  <a:pt x="3430955" y="1591396"/>
                  <a:pt x="1989370" y="92446"/>
                  <a:pt x="176556" y="554"/>
                </a:cubicBezTo>
                <a:lnTo>
                  <a:pt x="154644" y="0"/>
                </a:lnTo>
                <a:close/>
              </a:path>
            </a:pathLst>
          </a:custGeom>
          <a:solidFill>
            <a:schemeClr val="accent2">
              <a:lumMod val="75000"/>
              <a:alpha val="7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15" name="Freeform: Shape 148">
            <a:extLst>
              <a:ext uri="{FF2B5EF4-FFF2-40B4-BE49-F238E27FC236}">
                <a16:creationId xmlns:a16="http://schemas.microsoft.com/office/drawing/2014/main" id="{EEA6940C-7B33-485C-95CC-3808F1E9F5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702150"/>
            <a:ext cx="11500196" cy="5158178"/>
          </a:xfrm>
          <a:custGeom>
            <a:avLst/>
            <a:gdLst>
              <a:gd name="connsiteX0" fmla="*/ 3421060 w 11500196"/>
              <a:gd name="connsiteY0" fmla="*/ 0 h 5130711"/>
              <a:gd name="connsiteX1" fmla="*/ 11500196 w 11500196"/>
              <a:gd name="connsiteY1" fmla="*/ 3829 h 5130711"/>
              <a:gd name="connsiteX2" fmla="*/ 11500196 w 11500196"/>
              <a:gd name="connsiteY2" fmla="*/ 4650876 h 5130711"/>
              <a:gd name="connsiteX3" fmla="*/ 10162309 w 11500196"/>
              <a:gd name="connsiteY3" fmla="*/ 4650876 h 5130711"/>
              <a:gd name="connsiteX4" fmla="*/ 10162309 w 11500196"/>
              <a:gd name="connsiteY4" fmla="*/ 5130711 h 5130711"/>
              <a:gd name="connsiteX5" fmla="*/ 0 w 11500196"/>
              <a:gd name="connsiteY5" fmla="*/ 5130711 h 5130711"/>
              <a:gd name="connsiteX6" fmla="*/ 0 w 11500196"/>
              <a:gd name="connsiteY6" fmla="*/ 4650876 h 5130711"/>
              <a:gd name="connsiteX7" fmla="*/ 0 w 11500196"/>
              <a:gd name="connsiteY7" fmla="*/ 3356734 h 5130711"/>
              <a:gd name="connsiteX8" fmla="*/ 6190 w 11500196"/>
              <a:gd name="connsiteY8" fmla="*/ 3356734 h 5130711"/>
              <a:gd name="connsiteX9" fmla="*/ 7818 w 11500196"/>
              <a:gd name="connsiteY9" fmla="*/ 3016262 h 5130711"/>
              <a:gd name="connsiteX10" fmla="*/ 3421060 w 11500196"/>
              <a:gd name="connsiteY10" fmla="*/ 0 h 5130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500196" h="5130711">
                <a:moveTo>
                  <a:pt x="3421060" y="0"/>
                </a:moveTo>
                <a:lnTo>
                  <a:pt x="11500196" y="3829"/>
                </a:lnTo>
                <a:lnTo>
                  <a:pt x="11500196" y="4650876"/>
                </a:lnTo>
                <a:lnTo>
                  <a:pt x="10162309" y="4650876"/>
                </a:lnTo>
                <a:lnTo>
                  <a:pt x="10162309" y="5130711"/>
                </a:lnTo>
                <a:lnTo>
                  <a:pt x="0" y="5130711"/>
                </a:lnTo>
                <a:lnTo>
                  <a:pt x="0" y="4650876"/>
                </a:lnTo>
                <a:lnTo>
                  <a:pt x="0" y="3356734"/>
                </a:lnTo>
                <a:lnTo>
                  <a:pt x="6190" y="3356734"/>
                </a:lnTo>
                <a:lnTo>
                  <a:pt x="7818" y="3016262"/>
                </a:lnTo>
                <a:cubicBezTo>
                  <a:pt x="183518" y="1322073"/>
                  <a:pt x="1644625" y="0"/>
                  <a:pt x="3421060" y="0"/>
                </a:cubicBezTo>
                <a:close/>
              </a:path>
            </a:pathLst>
          </a:custGeom>
          <a:solidFill>
            <a:schemeClr val="accent2">
              <a:lumMod val="60000"/>
              <a:lumOff val="4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Title 1">
            <a:extLst>
              <a:ext uri="{FF2B5EF4-FFF2-40B4-BE49-F238E27FC236}">
                <a16:creationId xmlns:a16="http://schemas.microsoft.com/office/drawing/2014/main" id="{5D2C53B8-38E6-BB4E-BA5C-96969427508B}"/>
              </a:ext>
            </a:extLst>
          </p:cNvPr>
          <p:cNvSpPr>
            <a:spLocks noGrp="1"/>
          </p:cNvSpPr>
          <p:nvPr>
            <p:ph type="title"/>
          </p:nvPr>
        </p:nvSpPr>
        <p:spPr>
          <a:xfrm>
            <a:off x="384352" y="109236"/>
            <a:ext cx="9043425" cy="2471644"/>
          </a:xfrm>
        </p:spPr>
        <p:txBody>
          <a:bodyPr>
            <a:normAutofit/>
          </a:bodyPr>
          <a:lstStyle/>
          <a:p>
            <a:r>
              <a:rPr lang="en-US" b="1" dirty="0">
                <a:solidFill>
                  <a:srgbClr val="FFFFFF"/>
                </a:solidFill>
              </a:rPr>
              <a:t>Urban street water can act as a major FIB source to waterways  </a:t>
            </a:r>
            <a:br>
              <a:rPr lang="en-US" b="1" dirty="0">
                <a:solidFill>
                  <a:srgbClr val="FFFFFF"/>
                </a:solidFill>
              </a:rPr>
            </a:br>
            <a:r>
              <a:rPr lang="en-US" sz="2000" b="1" dirty="0">
                <a:solidFill>
                  <a:srgbClr val="FFFFFF"/>
                </a:solidFill>
              </a:rPr>
              <a:t>Angel Montero - Polgar Fellow</a:t>
            </a:r>
            <a:endParaRPr lang="en-US" b="1" dirty="0">
              <a:solidFill>
                <a:srgbClr val="FFFFFF"/>
              </a:solidFill>
            </a:endParaRPr>
          </a:p>
        </p:txBody>
      </p:sp>
      <p:sp>
        <p:nvSpPr>
          <p:cNvPr id="9" name="TextBox 8">
            <a:extLst>
              <a:ext uri="{FF2B5EF4-FFF2-40B4-BE49-F238E27FC236}">
                <a16:creationId xmlns:a16="http://schemas.microsoft.com/office/drawing/2014/main" id="{CC576097-BF2E-E845-B673-8DC94F9A2899}"/>
              </a:ext>
            </a:extLst>
          </p:cNvPr>
          <p:cNvSpPr txBox="1"/>
          <p:nvPr/>
        </p:nvSpPr>
        <p:spPr>
          <a:xfrm>
            <a:off x="1740310" y="2890684"/>
            <a:ext cx="6666271" cy="646331"/>
          </a:xfrm>
          <a:prstGeom prst="rect">
            <a:avLst/>
          </a:prstGeom>
          <a:noFill/>
        </p:spPr>
        <p:txBody>
          <a:bodyPr wrap="square" rtlCol="0">
            <a:spAutoFit/>
          </a:bodyPr>
          <a:lstStyle/>
          <a:p>
            <a:endParaRPr lang="en-US" dirty="0"/>
          </a:p>
          <a:p>
            <a:endParaRPr lang="en-US" dirty="0"/>
          </a:p>
        </p:txBody>
      </p:sp>
      <p:sp>
        <p:nvSpPr>
          <p:cNvPr id="15" name="Subtitle 2">
            <a:extLst>
              <a:ext uri="{FF2B5EF4-FFF2-40B4-BE49-F238E27FC236}">
                <a16:creationId xmlns:a16="http://schemas.microsoft.com/office/drawing/2014/main" id="{6779B7A2-6C4B-B04B-9F83-0B421517E7DD}"/>
              </a:ext>
            </a:extLst>
          </p:cNvPr>
          <p:cNvSpPr txBox="1">
            <a:spLocks/>
          </p:cNvSpPr>
          <p:nvPr/>
        </p:nvSpPr>
        <p:spPr>
          <a:xfrm>
            <a:off x="5865941" y="2629565"/>
            <a:ext cx="4679259" cy="3638959"/>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Clr>
                <a:schemeClr val="accent5"/>
              </a:buClr>
              <a:buFont typeface="Arial" panose="020B0604020202020204" pitchFamily="34" charset="0"/>
              <a:buChar char="•"/>
              <a:defRPr sz="2000" kern="1200">
                <a:solidFill>
                  <a:schemeClr val="tx2"/>
                </a:solidFill>
                <a:latin typeface="+mn-lt"/>
                <a:ea typeface="+mn-ea"/>
                <a:cs typeface="+mn-cs"/>
              </a:defRPr>
            </a:lvl1pPr>
            <a:lvl2pPr marL="685800" indent="-228600" algn="l" defTabSz="914400" rtl="0" eaLnBrk="1" latinLnBrk="0" hangingPunct="1">
              <a:lnSpc>
                <a:spcPct val="120000"/>
              </a:lnSpc>
              <a:spcBef>
                <a:spcPts val="500"/>
              </a:spcBef>
              <a:buClr>
                <a:schemeClr val="accent5"/>
              </a:buClr>
              <a:buFont typeface="Arial" panose="020B0604020202020204" pitchFamily="34" charset="0"/>
              <a:buChar char="•"/>
              <a:defRPr sz="1800" kern="1200">
                <a:solidFill>
                  <a:schemeClr val="tx2"/>
                </a:solidFill>
                <a:latin typeface="+mn-lt"/>
                <a:ea typeface="+mn-ea"/>
                <a:cs typeface="+mn-cs"/>
              </a:defRPr>
            </a:lvl2pPr>
            <a:lvl3pPr marL="1143000" indent="-228600" algn="l" defTabSz="914400" rtl="0" eaLnBrk="1" latinLnBrk="0" hangingPunct="1">
              <a:lnSpc>
                <a:spcPct val="120000"/>
              </a:lnSpc>
              <a:spcBef>
                <a:spcPts val="500"/>
              </a:spcBef>
              <a:buClr>
                <a:schemeClr val="accent5"/>
              </a:buClr>
              <a:buFont typeface="Arial" panose="020B0604020202020204" pitchFamily="34" charset="0"/>
              <a:buChar char="•"/>
              <a:defRPr sz="1600" kern="1200">
                <a:solidFill>
                  <a:schemeClr val="tx2"/>
                </a:solidFill>
                <a:latin typeface="+mn-lt"/>
                <a:ea typeface="+mn-ea"/>
                <a:cs typeface="+mn-cs"/>
              </a:defRPr>
            </a:lvl3pPr>
            <a:lvl4pPr marL="1600200" indent="-228600" algn="l" defTabSz="914400" rtl="0" eaLnBrk="1" latinLnBrk="0" hangingPunct="1">
              <a:lnSpc>
                <a:spcPct val="120000"/>
              </a:lnSpc>
              <a:spcBef>
                <a:spcPts val="500"/>
              </a:spcBef>
              <a:buClr>
                <a:schemeClr val="accent5"/>
              </a:buClr>
              <a:buFont typeface="Arial" panose="020B0604020202020204" pitchFamily="34" charset="0"/>
              <a:buChar char="•"/>
              <a:defRPr sz="1400" kern="1200">
                <a:solidFill>
                  <a:schemeClr val="tx2"/>
                </a:solidFill>
                <a:latin typeface="+mn-lt"/>
                <a:ea typeface="+mn-ea"/>
                <a:cs typeface="+mn-cs"/>
              </a:defRPr>
            </a:lvl4pPr>
            <a:lvl5pPr marL="2057400" indent="-228600" algn="l" defTabSz="914400" rtl="0" eaLnBrk="1" latinLnBrk="0" hangingPunct="1">
              <a:lnSpc>
                <a:spcPct val="120000"/>
              </a:lnSpc>
              <a:spcBef>
                <a:spcPts val="500"/>
              </a:spcBef>
              <a:buClr>
                <a:schemeClr val="accent5"/>
              </a:buClr>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tx1">
                  <a:lumMod val="95000"/>
                  <a:lumOff val="5000"/>
                </a:schemeClr>
              </a:buClr>
            </a:pPr>
            <a:r>
              <a:rPr lang="en-US" dirty="0">
                <a:solidFill>
                  <a:schemeClr val="tx1"/>
                </a:solidFill>
              </a:rPr>
              <a:t>FIB were abundant in all 69 urban street water samples, collected across 10 locations.  </a:t>
            </a:r>
          </a:p>
          <a:p>
            <a:endParaRPr lang="en-US" dirty="0">
              <a:solidFill>
                <a:schemeClr val="tx1"/>
              </a:solidFill>
            </a:endParaRPr>
          </a:p>
          <a:p>
            <a:pPr>
              <a:buClr>
                <a:schemeClr val="tx1"/>
              </a:buClr>
            </a:pPr>
            <a:r>
              <a:rPr lang="en-US" dirty="0">
                <a:solidFill>
                  <a:schemeClr val="tx1"/>
                </a:solidFill>
              </a:rPr>
              <a:t>Median FIB concentration was more than 2 orders of magnitude above EPA-BAV</a:t>
            </a:r>
          </a:p>
          <a:p>
            <a:endParaRPr lang="en-US" dirty="0"/>
          </a:p>
          <a:p>
            <a:endParaRPr lang="en-US" dirty="0"/>
          </a:p>
        </p:txBody>
      </p:sp>
      <p:pic>
        <p:nvPicPr>
          <p:cNvPr id="19" name="Picture 18">
            <a:extLst>
              <a:ext uri="{FF2B5EF4-FFF2-40B4-BE49-F238E27FC236}">
                <a16:creationId xmlns:a16="http://schemas.microsoft.com/office/drawing/2014/main" id="{CD2E643A-C9C5-1540-9963-CF9031543295}"/>
              </a:ext>
            </a:extLst>
          </p:cNvPr>
          <p:cNvPicPr>
            <a:picLocks noChangeAspect="1"/>
          </p:cNvPicPr>
          <p:nvPr/>
        </p:nvPicPr>
        <p:blipFill>
          <a:blip r:embed="rId3"/>
          <a:stretch>
            <a:fillRect/>
          </a:stretch>
        </p:blipFill>
        <p:spPr>
          <a:xfrm>
            <a:off x="811637" y="2574089"/>
            <a:ext cx="2238022" cy="4001886"/>
          </a:xfrm>
          <a:prstGeom prst="rect">
            <a:avLst/>
          </a:prstGeom>
        </p:spPr>
      </p:pic>
      <p:pic>
        <p:nvPicPr>
          <p:cNvPr id="20" name="Picture 19" descr="Stormwater_collection.jpeg">
            <a:extLst>
              <a:ext uri="{FF2B5EF4-FFF2-40B4-BE49-F238E27FC236}">
                <a16:creationId xmlns:a16="http://schemas.microsoft.com/office/drawing/2014/main" id="{A61155D9-1E50-0548-BD14-BE1F3493485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08567" y="2571762"/>
            <a:ext cx="2507980" cy="2173003"/>
          </a:xfrm>
          <a:prstGeom prst="rect">
            <a:avLst/>
          </a:prstGeom>
        </p:spPr>
      </p:pic>
      <p:sp>
        <p:nvSpPr>
          <p:cNvPr id="25" name="TextBox 24">
            <a:extLst>
              <a:ext uri="{FF2B5EF4-FFF2-40B4-BE49-F238E27FC236}">
                <a16:creationId xmlns:a16="http://schemas.microsoft.com/office/drawing/2014/main" id="{169986F8-7E02-7D4A-9E65-23298C50EF1E}"/>
              </a:ext>
            </a:extLst>
          </p:cNvPr>
          <p:cNvSpPr txBox="1"/>
          <p:nvPr/>
        </p:nvSpPr>
        <p:spPr>
          <a:xfrm>
            <a:off x="7549635" y="6529643"/>
            <a:ext cx="3333910" cy="307777"/>
          </a:xfrm>
          <a:prstGeom prst="rect">
            <a:avLst/>
          </a:prstGeom>
          <a:noFill/>
        </p:spPr>
        <p:txBody>
          <a:bodyPr wrap="square" rtlCol="0">
            <a:spAutoFit/>
          </a:bodyPr>
          <a:lstStyle/>
          <a:p>
            <a:r>
              <a:rPr lang="en-US" sz="1400" b="1" dirty="0"/>
              <a:t>Slide courtesy of Angel Montero </a:t>
            </a:r>
          </a:p>
        </p:txBody>
      </p:sp>
      <p:sp>
        <p:nvSpPr>
          <p:cNvPr id="26" name="Rectangle 25">
            <a:extLst>
              <a:ext uri="{FF2B5EF4-FFF2-40B4-BE49-F238E27FC236}">
                <a16:creationId xmlns:a16="http://schemas.microsoft.com/office/drawing/2014/main" id="{085E116B-9436-114D-B0DF-1FA07A336AD5}"/>
              </a:ext>
            </a:extLst>
          </p:cNvPr>
          <p:cNvSpPr/>
          <p:nvPr/>
        </p:nvSpPr>
        <p:spPr>
          <a:xfrm>
            <a:off x="9427779" y="0"/>
            <a:ext cx="2764220" cy="1355835"/>
          </a:xfrm>
          <a:prstGeom prst="rect">
            <a:avLst/>
          </a:prstGeom>
          <a:solidFill>
            <a:schemeClr val="accent1">
              <a:alpha val="63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ysClr val="windowText" lastClr="000000"/>
              </a:solidFill>
            </a:endParaRPr>
          </a:p>
        </p:txBody>
      </p:sp>
      <p:sp>
        <p:nvSpPr>
          <p:cNvPr id="27" name="TextBox 26">
            <a:extLst>
              <a:ext uri="{FF2B5EF4-FFF2-40B4-BE49-F238E27FC236}">
                <a16:creationId xmlns:a16="http://schemas.microsoft.com/office/drawing/2014/main" id="{BFE19CF6-103B-7C48-B33A-EE37E2C71572}"/>
              </a:ext>
            </a:extLst>
          </p:cNvPr>
          <p:cNvSpPr txBox="1"/>
          <p:nvPr/>
        </p:nvSpPr>
        <p:spPr>
          <a:xfrm>
            <a:off x="9427778" y="493251"/>
            <a:ext cx="2695493" cy="369332"/>
          </a:xfrm>
          <a:prstGeom prst="rect">
            <a:avLst/>
          </a:prstGeom>
          <a:noFill/>
        </p:spPr>
        <p:txBody>
          <a:bodyPr wrap="square" rtlCol="0">
            <a:spAutoFit/>
          </a:bodyPr>
          <a:lstStyle/>
          <a:p>
            <a:pPr algn="ctr"/>
            <a:r>
              <a:rPr lang="en-US" dirty="0">
                <a:latin typeface="Garamond" panose="02020404030301010803" pitchFamily="18" charset="0"/>
              </a:rPr>
              <a:t>Zoom Pop-out here</a:t>
            </a:r>
          </a:p>
        </p:txBody>
      </p:sp>
      <p:sp>
        <p:nvSpPr>
          <p:cNvPr id="4" name="Rectangle 3">
            <a:extLst>
              <a:ext uri="{FF2B5EF4-FFF2-40B4-BE49-F238E27FC236}">
                <a16:creationId xmlns:a16="http://schemas.microsoft.com/office/drawing/2014/main" id="{97F63F4D-A62B-FB40-87B7-0115D931B843}"/>
              </a:ext>
            </a:extLst>
          </p:cNvPr>
          <p:cNvSpPr/>
          <p:nvPr/>
        </p:nvSpPr>
        <p:spPr>
          <a:xfrm>
            <a:off x="2617075" y="6255811"/>
            <a:ext cx="432583" cy="30745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Content Placeholder 6">
            <a:extLst>
              <a:ext uri="{FF2B5EF4-FFF2-40B4-BE49-F238E27FC236}">
                <a16:creationId xmlns:a16="http://schemas.microsoft.com/office/drawing/2014/main" id="{0AD7ECAF-2817-0243-B0B6-922B98A4E90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08565" y="4730161"/>
            <a:ext cx="2507982" cy="1880984"/>
          </a:xfrm>
          <a:prstGeom prst="rect">
            <a:avLst/>
          </a:prstGeom>
        </p:spPr>
      </p:pic>
    </p:spTree>
    <p:extLst>
      <p:ext uri="{BB962C8B-B14F-4D97-AF65-F5344CB8AC3E}">
        <p14:creationId xmlns:p14="http://schemas.microsoft.com/office/powerpoint/2010/main" val="4139072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4112" name="Rectangle 142">
            <a:extLst>
              <a:ext uri="{FF2B5EF4-FFF2-40B4-BE49-F238E27FC236}">
                <a16:creationId xmlns:a16="http://schemas.microsoft.com/office/drawing/2014/main" id="{65AA882E-B69B-42F1-9E49-C35F21A65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13" name="Rectangle 144">
            <a:extLst>
              <a:ext uri="{FF2B5EF4-FFF2-40B4-BE49-F238E27FC236}">
                <a16:creationId xmlns:a16="http://schemas.microsoft.com/office/drawing/2014/main" id="{4352F524-D6A9-4DFE-A501-EABBE71E30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9719"/>
            <a:ext cx="12192000" cy="68800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14" name="Freeform: Shape 146">
            <a:extLst>
              <a:ext uri="{FF2B5EF4-FFF2-40B4-BE49-F238E27FC236}">
                <a16:creationId xmlns:a16="http://schemas.microsoft.com/office/drawing/2014/main" id="{7E9E4095-DEAD-42A9-A190-1CF5AC76CE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04522" y="-2139"/>
            <a:ext cx="5869355" cy="6858000"/>
          </a:xfrm>
          <a:custGeom>
            <a:avLst/>
            <a:gdLst>
              <a:gd name="connsiteX0" fmla="*/ 0 w 12192000"/>
              <a:gd name="connsiteY0" fmla="*/ 6854090 h 6858000"/>
              <a:gd name="connsiteX1" fmla="*/ 6168014 w 12192000"/>
              <a:gd name="connsiteY1" fmla="*/ 6854090 h 6858000"/>
              <a:gd name="connsiteX2" fmla="*/ 6322645 w 12192000"/>
              <a:gd name="connsiteY2" fmla="*/ 6858000 h 6858000"/>
              <a:gd name="connsiteX3" fmla="*/ 0 w 12192000"/>
              <a:gd name="connsiteY3" fmla="*/ 6858000 h 6858000"/>
              <a:gd name="connsiteX4" fmla="*/ 6477289 w 12192000"/>
              <a:gd name="connsiteY4" fmla="*/ 0 h 6858000"/>
              <a:gd name="connsiteX5" fmla="*/ 12192000 w 12192000"/>
              <a:gd name="connsiteY5" fmla="*/ 0 h 6858000"/>
              <a:gd name="connsiteX6" fmla="*/ 12192000 w 12192000"/>
              <a:gd name="connsiteY6" fmla="*/ 6858000 h 6858000"/>
              <a:gd name="connsiteX7" fmla="*/ 6322645 w 12192000"/>
              <a:gd name="connsiteY7" fmla="*/ 6858000 h 6858000"/>
              <a:gd name="connsiteX8" fmla="*/ 9753600 w 12192000"/>
              <a:gd name="connsiteY8" fmla="*/ 3427045 h 6858000"/>
              <a:gd name="connsiteX9" fmla="*/ 6499201 w 12192000"/>
              <a:gd name="connsiteY9" fmla="*/ 554 h 6858000"/>
              <a:gd name="connsiteX0" fmla="*/ 0 w 12192000"/>
              <a:gd name="connsiteY0" fmla="*/ 6858000 h 6858000"/>
              <a:gd name="connsiteX1" fmla="*/ 6168014 w 12192000"/>
              <a:gd name="connsiteY1" fmla="*/ 6854090 h 6858000"/>
              <a:gd name="connsiteX2" fmla="*/ 6322645 w 12192000"/>
              <a:gd name="connsiteY2" fmla="*/ 6858000 h 6858000"/>
              <a:gd name="connsiteX3" fmla="*/ 0 w 12192000"/>
              <a:gd name="connsiteY3" fmla="*/ 6858000 h 6858000"/>
              <a:gd name="connsiteX4" fmla="*/ 6477289 w 12192000"/>
              <a:gd name="connsiteY4" fmla="*/ 0 h 6858000"/>
              <a:gd name="connsiteX5" fmla="*/ 12192000 w 12192000"/>
              <a:gd name="connsiteY5" fmla="*/ 0 h 6858000"/>
              <a:gd name="connsiteX6" fmla="*/ 12192000 w 12192000"/>
              <a:gd name="connsiteY6" fmla="*/ 6858000 h 6858000"/>
              <a:gd name="connsiteX7" fmla="*/ 6322645 w 12192000"/>
              <a:gd name="connsiteY7" fmla="*/ 6858000 h 6858000"/>
              <a:gd name="connsiteX8" fmla="*/ 9753600 w 12192000"/>
              <a:gd name="connsiteY8" fmla="*/ 3427045 h 6858000"/>
              <a:gd name="connsiteX9" fmla="*/ 6499201 w 12192000"/>
              <a:gd name="connsiteY9" fmla="*/ 554 h 6858000"/>
              <a:gd name="connsiteX10" fmla="*/ 6477289 w 12192000"/>
              <a:gd name="connsiteY10" fmla="*/ 0 h 6858000"/>
              <a:gd name="connsiteX0" fmla="*/ 154631 w 6023986"/>
              <a:gd name="connsiteY0" fmla="*/ 6858000 h 6858000"/>
              <a:gd name="connsiteX1" fmla="*/ 0 w 6023986"/>
              <a:gd name="connsiteY1" fmla="*/ 6854090 h 6858000"/>
              <a:gd name="connsiteX2" fmla="*/ 154631 w 6023986"/>
              <a:gd name="connsiteY2" fmla="*/ 6858000 h 6858000"/>
              <a:gd name="connsiteX3" fmla="*/ 309275 w 6023986"/>
              <a:gd name="connsiteY3" fmla="*/ 0 h 6858000"/>
              <a:gd name="connsiteX4" fmla="*/ 6023986 w 6023986"/>
              <a:gd name="connsiteY4" fmla="*/ 0 h 6858000"/>
              <a:gd name="connsiteX5" fmla="*/ 6023986 w 6023986"/>
              <a:gd name="connsiteY5" fmla="*/ 6858000 h 6858000"/>
              <a:gd name="connsiteX6" fmla="*/ 154631 w 6023986"/>
              <a:gd name="connsiteY6" fmla="*/ 6858000 h 6858000"/>
              <a:gd name="connsiteX7" fmla="*/ 3585586 w 6023986"/>
              <a:gd name="connsiteY7" fmla="*/ 3427045 h 6858000"/>
              <a:gd name="connsiteX8" fmla="*/ 331187 w 6023986"/>
              <a:gd name="connsiteY8" fmla="*/ 554 h 6858000"/>
              <a:gd name="connsiteX9" fmla="*/ 309275 w 6023986"/>
              <a:gd name="connsiteY9" fmla="*/ 0 h 6858000"/>
              <a:gd name="connsiteX0" fmla="*/ 154644 w 5869355"/>
              <a:gd name="connsiteY0" fmla="*/ 0 h 6858000"/>
              <a:gd name="connsiteX1" fmla="*/ 5869355 w 5869355"/>
              <a:gd name="connsiteY1" fmla="*/ 0 h 6858000"/>
              <a:gd name="connsiteX2" fmla="*/ 5869355 w 5869355"/>
              <a:gd name="connsiteY2" fmla="*/ 6858000 h 6858000"/>
              <a:gd name="connsiteX3" fmla="*/ 0 w 5869355"/>
              <a:gd name="connsiteY3" fmla="*/ 6858000 h 6858000"/>
              <a:gd name="connsiteX4" fmla="*/ 3430955 w 5869355"/>
              <a:gd name="connsiteY4" fmla="*/ 3427045 h 6858000"/>
              <a:gd name="connsiteX5" fmla="*/ 176556 w 5869355"/>
              <a:gd name="connsiteY5" fmla="*/ 554 h 6858000"/>
              <a:gd name="connsiteX6" fmla="*/ 154644 w 5869355"/>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69355" h="6858000">
                <a:moveTo>
                  <a:pt x="154644" y="0"/>
                </a:moveTo>
                <a:lnTo>
                  <a:pt x="5869355" y="0"/>
                </a:lnTo>
                <a:lnTo>
                  <a:pt x="5869355" y="6858000"/>
                </a:lnTo>
                <a:lnTo>
                  <a:pt x="0" y="6858000"/>
                </a:lnTo>
                <a:cubicBezTo>
                  <a:pt x="1894864" y="6858000"/>
                  <a:pt x="3430955" y="5321909"/>
                  <a:pt x="3430955" y="3427045"/>
                </a:cubicBezTo>
                <a:cubicBezTo>
                  <a:pt x="3430955" y="1591396"/>
                  <a:pt x="1989370" y="92446"/>
                  <a:pt x="176556" y="554"/>
                </a:cubicBezTo>
                <a:lnTo>
                  <a:pt x="154644" y="0"/>
                </a:lnTo>
                <a:close/>
              </a:path>
            </a:pathLst>
          </a:custGeom>
          <a:solidFill>
            <a:schemeClr val="accent2">
              <a:lumMod val="75000"/>
              <a:alpha val="7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15" name="Freeform: Shape 148">
            <a:extLst>
              <a:ext uri="{FF2B5EF4-FFF2-40B4-BE49-F238E27FC236}">
                <a16:creationId xmlns:a16="http://schemas.microsoft.com/office/drawing/2014/main" id="{EEA6940C-7B33-485C-95CC-3808F1E9F5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702150"/>
            <a:ext cx="11500196" cy="5158178"/>
          </a:xfrm>
          <a:custGeom>
            <a:avLst/>
            <a:gdLst>
              <a:gd name="connsiteX0" fmla="*/ 3421060 w 11500196"/>
              <a:gd name="connsiteY0" fmla="*/ 0 h 5130711"/>
              <a:gd name="connsiteX1" fmla="*/ 11500196 w 11500196"/>
              <a:gd name="connsiteY1" fmla="*/ 3829 h 5130711"/>
              <a:gd name="connsiteX2" fmla="*/ 11500196 w 11500196"/>
              <a:gd name="connsiteY2" fmla="*/ 4650876 h 5130711"/>
              <a:gd name="connsiteX3" fmla="*/ 10162309 w 11500196"/>
              <a:gd name="connsiteY3" fmla="*/ 4650876 h 5130711"/>
              <a:gd name="connsiteX4" fmla="*/ 10162309 w 11500196"/>
              <a:gd name="connsiteY4" fmla="*/ 5130711 h 5130711"/>
              <a:gd name="connsiteX5" fmla="*/ 0 w 11500196"/>
              <a:gd name="connsiteY5" fmla="*/ 5130711 h 5130711"/>
              <a:gd name="connsiteX6" fmla="*/ 0 w 11500196"/>
              <a:gd name="connsiteY6" fmla="*/ 4650876 h 5130711"/>
              <a:gd name="connsiteX7" fmla="*/ 0 w 11500196"/>
              <a:gd name="connsiteY7" fmla="*/ 3356734 h 5130711"/>
              <a:gd name="connsiteX8" fmla="*/ 6190 w 11500196"/>
              <a:gd name="connsiteY8" fmla="*/ 3356734 h 5130711"/>
              <a:gd name="connsiteX9" fmla="*/ 7818 w 11500196"/>
              <a:gd name="connsiteY9" fmla="*/ 3016262 h 5130711"/>
              <a:gd name="connsiteX10" fmla="*/ 3421060 w 11500196"/>
              <a:gd name="connsiteY10" fmla="*/ 0 h 5130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500196" h="5130711">
                <a:moveTo>
                  <a:pt x="3421060" y="0"/>
                </a:moveTo>
                <a:lnTo>
                  <a:pt x="11500196" y="3829"/>
                </a:lnTo>
                <a:lnTo>
                  <a:pt x="11500196" y="4650876"/>
                </a:lnTo>
                <a:lnTo>
                  <a:pt x="10162309" y="4650876"/>
                </a:lnTo>
                <a:lnTo>
                  <a:pt x="10162309" y="5130711"/>
                </a:lnTo>
                <a:lnTo>
                  <a:pt x="0" y="5130711"/>
                </a:lnTo>
                <a:lnTo>
                  <a:pt x="0" y="4650876"/>
                </a:lnTo>
                <a:lnTo>
                  <a:pt x="0" y="3356734"/>
                </a:lnTo>
                <a:lnTo>
                  <a:pt x="6190" y="3356734"/>
                </a:lnTo>
                <a:lnTo>
                  <a:pt x="7818" y="3016262"/>
                </a:lnTo>
                <a:cubicBezTo>
                  <a:pt x="183518" y="1322073"/>
                  <a:pt x="1644625" y="0"/>
                  <a:pt x="3421060" y="0"/>
                </a:cubicBezTo>
                <a:close/>
              </a:path>
            </a:pathLst>
          </a:custGeom>
          <a:solidFill>
            <a:schemeClr val="accent2">
              <a:lumMod val="60000"/>
              <a:lumOff val="4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Content Placeholder 5">
            <a:extLst>
              <a:ext uri="{FF2B5EF4-FFF2-40B4-BE49-F238E27FC236}">
                <a16:creationId xmlns:a16="http://schemas.microsoft.com/office/drawing/2014/main" id="{D4CC56AD-6D79-B64F-A490-9479C60E31E9}"/>
              </a:ext>
            </a:extLst>
          </p:cNvPr>
          <p:cNvSpPr txBox="1">
            <a:spLocks/>
          </p:cNvSpPr>
          <p:nvPr/>
        </p:nvSpPr>
        <p:spPr>
          <a:xfrm>
            <a:off x="1042096" y="157921"/>
            <a:ext cx="9914860" cy="2216569"/>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Clr>
                <a:schemeClr val="accent5"/>
              </a:buClr>
              <a:buFont typeface="Arial" panose="020B0604020202020204" pitchFamily="34" charset="0"/>
              <a:buChar char="•"/>
              <a:defRPr sz="2000" kern="1200">
                <a:solidFill>
                  <a:schemeClr val="tx2"/>
                </a:solidFill>
                <a:latin typeface="+mn-lt"/>
                <a:ea typeface="+mn-ea"/>
                <a:cs typeface="+mn-cs"/>
              </a:defRPr>
            </a:lvl1pPr>
            <a:lvl2pPr marL="685800" indent="-228600" algn="l" defTabSz="914400" rtl="0" eaLnBrk="1" latinLnBrk="0" hangingPunct="1">
              <a:lnSpc>
                <a:spcPct val="120000"/>
              </a:lnSpc>
              <a:spcBef>
                <a:spcPts val="500"/>
              </a:spcBef>
              <a:buClr>
                <a:schemeClr val="accent5"/>
              </a:buClr>
              <a:buFont typeface="Arial" panose="020B0604020202020204" pitchFamily="34" charset="0"/>
              <a:buChar char="•"/>
              <a:defRPr sz="1800" kern="1200">
                <a:solidFill>
                  <a:schemeClr val="tx2"/>
                </a:solidFill>
                <a:latin typeface="+mn-lt"/>
                <a:ea typeface="+mn-ea"/>
                <a:cs typeface="+mn-cs"/>
              </a:defRPr>
            </a:lvl2pPr>
            <a:lvl3pPr marL="1143000" indent="-228600" algn="l" defTabSz="914400" rtl="0" eaLnBrk="1" latinLnBrk="0" hangingPunct="1">
              <a:lnSpc>
                <a:spcPct val="120000"/>
              </a:lnSpc>
              <a:spcBef>
                <a:spcPts val="500"/>
              </a:spcBef>
              <a:buClr>
                <a:schemeClr val="accent5"/>
              </a:buClr>
              <a:buFont typeface="Arial" panose="020B0604020202020204" pitchFamily="34" charset="0"/>
              <a:buChar char="•"/>
              <a:defRPr sz="1600" kern="1200">
                <a:solidFill>
                  <a:schemeClr val="tx2"/>
                </a:solidFill>
                <a:latin typeface="+mn-lt"/>
                <a:ea typeface="+mn-ea"/>
                <a:cs typeface="+mn-cs"/>
              </a:defRPr>
            </a:lvl3pPr>
            <a:lvl4pPr marL="1600200" indent="-228600" algn="l" defTabSz="914400" rtl="0" eaLnBrk="1" latinLnBrk="0" hangingPunct="1">
              <a:lnSpc>
                <a:spcPct val="120000"/>
              </a:lnSpc>
              <a:spcBef>
                <a:spcPts val="500"/>
              </a:spcBef>
              <a:buClr>
                <a:schemeClr val="accent5"/>
              </a:buClr>
              <a:buFont typeface="Arial" panose="020B0604020202020204" pitchFamily="34" charset="0"/>
              <a:buChar char="•"/>
              <a:defRPr sz="1400" kern="1200">
                <a:solidFill>
                  <a:schemeClr val="tx2"/>
                </a:solidFill>
                <a:latin typeface="+mn-lt"/>
                <a:ea typeface="+mn-ea"/>
                <a:cs typeface="+mn-cs"/>
              </a:defRPr>
            </a:lvl4pPr>
            <a:lvl5pPr marL="2057400" indent="-228600" algn="l" defTabSz="914400" rtl="0" eaLnBrk="1" latinLnBrk="0" hangingPunct="1">
              <a:lnSpc>
                <a:spcPct val="120000"/>
              </a:lnSpc>
              <a:spcBef>
                <a:spcPts val="500"/>
              </a:spcBef>
              <a:buClr>
                <a:schemeClr val="accent5"/>
              </a:buClr>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18" name="Title 1">
            <a:extLst>
              <a:ext uri="{FF2B5EF4-FFF2-40B4-BE49-F238E27FC236}">
                <a16:creationId xmlns:a16="http://schemas.microsoft.com/office/drawing/2014/main" id="{5D2C53B8-38E6-BB4E-BA5C-96969427508B}"/>
              </a:ext>
            </a:extLst>
          </p:cNvPr>
          <p:cNvSpPr>
            <a:spLocks noGrp="1"/>
          </p:cNvSpPr>
          <p:nvPr>
            <p:ph type="title"/>
          </p:nvPr>
        </p:nvSpPr>
        <p:spPr>
          <a:xfrm>
            <a:off x="691805" y="142985"/>
            <a:ext cx="6941026" cy="2471644"/>
          </a:xfrm>
        </p:spPr>
        <p:txBody>
          <a:bodyPr>
            <a:normAutofit fontScale="90000"/>
          </a:bodyPr>
          <a:lstStyle/>
          <a:p>
            <a:r>
              <a:rPr lang="en-US" b="1" dirty="0">
                <a:solidFill>
                  <a:srgbClr val="FFFFFF"/>
                </a:solidFill>
              </a:rPr>
              <a:t>Is Legionella occurrence connected to patterns of sewage in the urban coastal environment?</a:t>
            </a:r>
          </a:p>
        </p:txBody>
      </p:sp>
      <p:sp>
        <p:nvSpPr>
          <p:cNvPr id="9" name="TextBox 8">
            <a:extLst>
              <a:ext uri="{FF2B5EF4-FFF2-40B4-BE49-F238E27FC236}">
                <a16:creationId xmlns:a16="http://schemas.microsoft.com/office/drawing/2014/main" id="{CC576097-BF2E-E845-B673-8DC94F9A2899}"/>
              </a:ext>
            </a:extLst>
          </p:cNvPr>
          <p:cNvSpPr txBox="1"/>
          <p:nvPr/>
        </p:nvSpPr>
        <p:spPr>
          <a:xfrm>
            <a:off x="1740310" y="2890684"/>
            <a:ext cx="6666271" cy="646331"/>
          </a:xfrm>
          <a:prstGeom prst="rect">
            <a:avLst/>
          </a:prstGeom>
          <a:noFill/>
        </p:spPr>
        <p:txBody>
          <a:bodyPr wrap="square" rtlCol="0">
            <a:spAutoFit/>
          </a:bodyPr>
          <a:lstStyle/>
          <a:p>
            <a:endParaRPr lang="en-US" dirty="0"/>
          </a:p>
          <a:p>
            <a:endParaRPr lang="en-US" dirty="0"/>
          </a:p>
        </p:txBody>
      </p:sp>
      <p:pic>
        <p:nvPicPr>
          <p:cNvPr id="22" name="Shape 103">
            <a:extLst>
              <a:ext uri="{FF2B5EF4-FFF2-40B4-BE49-F238E27FC236}">
                <a16:creationId xmlns:a16="http://schemas.microsoft.com/office/drawing/2014/main" id="{5D763D92-EF45-3443-B1F0-6E21969DB13E}"/>
              </a:ext>
            </a:extLst>
          </p:cNvPr>
          <p:cNvPicPr preferRelativeResize="0"/>
          <p:nvPr/>
        </p:nvPicPr>
        <p:blipFill rotWithShape="1">
          <a:blip r:embed="rId3"/>
          <a:srcRect l="1125" r="18427" b="3"/>
          <a:stretch/>
        </p:blipFill>
        <p:spPr>
          <a:xfrm>
            <a:off x="8437907" y="1513756"/>
            <a:ext cx="3785418" cy="2816260"/>
          </a:xfrm>
          <a:prstGeom prst="rect">
            <a:avLst/>
          </a:prstGeom>
          <a:noFill/>
        </p:spPr>
      </p:pic>
      <p:sp>
        <p:nvSpPr>
          <p:cNvPr id="23" name="TextBox 22">
            <a:extLst>
              <a:ext uri="{FF2B5EF4-FFF2-40B4-BE49-F238E27FC236}">
                <a16:creationId xmlns:a16="http://schemas.microsoft.com/office/drawing/2014/main" id="{C3E6E750-B80F-BD48-A760-FA86330637D7}"/>
              </a:ext>
            </a:extLst>
          </p:cNvPr>
          <p:cNvSpPr txBox="1"/>
          <p:nvPr/>
        </p:nvSpPr>
        <p:spPr>
          <a:xfrm>
            <a:off x="709676" y="2342033"/>
            <a:ext cx="4864608" cy="1754326"/>
          </a:xfrm>
          <a:prstGeom prst="rect">
            <a:avLst/>
          </a:prstGeom>
          <a:noFill/>
        </p:spPr>
        <p:txBody>
          <a:bodyPr wrap="square" rtlCol="0">
            <a:spAutoFit/>
          </a:bodyPr>
          <a:lstStyle/>
          <a:p>
            <a:pPr marL="285750" indent="-285750">
              <a:buFont typeface="Arial" panose="020B0604020202020204" pitchFamily="34" charset="0"/>
              <a:buChar char="•"/>
            </a:pPr>
            <a:r>
              <a:rPr lang="en-US" dirty="0"/>
              <a:t>22 sampling sites</a:t>
            </a:r>
          </a:p>
          <a:p>
            <a:pPr marL="742950" lvl="1" indent="-285750">
              <a:buFont typeface="Arial" panose="020B0604020202020204" pitchFamily="34" charset="0"/>
              <a:buChar char="•"/>
            </a:pPr>
            <a:r>
              <a:rPr lang="en-US" dirty="0"/>
              <a:t>15 Estuarine</a:t>
            </a:r>
          </a:p>
          <a:p>
            <a:pPr marL="742950" lvl="1" indent="-285750">
              <a:buFont typeface="Arial" panose="020B0604020202020204" pitchFamily="34" charset="0"/>
              <a:buChar char="•"/>
            </a:pPr>
            <a:r>
              <a:rPr lang="en-US" b="1" dirty="0">
                <a:highlight>
                  <a:srgbClr val="FFFF00"/>
                </a:highlight>
              </a:rPr>
              <a:t>5 Street</a:t>
            </a:r>
            <a:endParaRPr lang="en-US" dirty="0"/>
          </a:p>
          <a:p>
            <a:pPr marL="285750" indent="-285750">
              <a:buFont typeface="Arial" panose="020B0604020202020204" pitchFamily="34" charset="0"/>
              <a:buChar char="•"/>
            </a:pPr>
            <a:endParaRPr lang="en-US" dirty="0"/>
          </a:p>
          <a:p>
            <a:pPr lvl="1"/>
            <a:endParaRPr lang="en-US" dirty="0"/>
          </a:p>
          <a:p>
            <a:endParaRPr lang="en-US" dirty="0"/>
          </a:p>
        </p:txBody>
      </p:sp>
      <p:sp>
        <p:nvSpPr>
          <p:cNvPr id="13" name="Subtitle 2">
            <a:extLst>
              <a:ext uri="{FF2B5EF4-FFF2-40B4-BE49-F238E27FC236}">
                <a16:creationId xmlns:a16="http://schemas.microsoft.com/office/drawing/2014/main" id="{59F24F96-B3C1-F043-A51B-7D96F5D882AC}"/>
              </a:ext>
            </a:extLst>
          </p:cNvPr>
          <p:cNvSpPr txBox="1">
            <a:spLocks/>
          </p:cNvSpPr>
          <p:nvPr/>
        </p:nvSpPr>
        <p:spPr>
          <a:xfrm>
            <a:off x="3838294" y="3907159"/>
            <a:ext cx="3416271" cy="2132348"/>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Clr>
                <a:schemeClr val="accent5"/>
              </a:buClr>
              <a:buFont typeface="Arial" panose="020B0604020202020204" pitchFamily="34" charset="0"/>
              <a:buChar char="•"/>
              <a:defRPr sz="2000" kern="1200">
                <a:solidFill>
                  <a:schemeClr val="tx2"/>
                </a:solidFill>
                <a:latin typeface="+mn-lt"/>
                <a:ea typeface="+mn-ea"/>
                <a:cs typeface="+mn-cs"/>
              </a:defRPr>
            </a:lvl1pPr>
            <a:lvl2pPr marL="685800" indent="-228600" algn="l" defTabSz="914400" rtl="0" eaLnBrk="1" latinLnBrk="0" hangingPunct="1">
              <a:lnSpc>
                <a:spcPct val="120000"/>
              </a:lnSpc>
              <a:spcBef>
                <a:spcPts val="500"/>
              </a:spcBef>
              <a:buClr>
                <a:schemeClr val="accent5"/>
              </a:buClr>
              <a:buFont typeface="Arial" panose="020B0604020202020204" pitchFamily="34" charset="0"/>
              <a:buChar char="•"/>
              <a:defRPr sz="1800" kern="1200">
                <a:solidFill>
                  <a:schemeClr val="tx2"/>
                </a:solidFill>
                <a:latin typeface="+mn-lt"/>
                <a:ea typeface="+mn-ea"/>
                <a:cs typeface="+mn-cs"/>
              </a:defRPr>
            </a:lvl2pPr>
            <a:lvl3pPr marL="1143000" indent="-228600" algn="l" defTabSz="914400" rtl="0" eaLnBrk="1" latinLnBrk="0" hangingPunct="1">
              <a:lnSpc>
                <a:spcPct val="120000"/>
              </a:lnSpc>
              <a:spcBef>
                <a:spcPts val="500"/>
              </a:spcBef>
              <a:buClr>
                <a:schemeClr val="accent5"/>
              </a:buClr>
              <a:buFont typeface="Arial" panose="020B0604020202020204" pitchFamily="34" charset="0"/>
              <a:buChar char="•"/>
              <a:defRPr sz="1600" kern="1200">
                <a:solidFill>
                  <a:schemeClr val="tx2"/>
                </a:solidFill>
                <a:latin typeface="+mn-lt"/>
                <a:ea typeface="+mn-ea"/>
                <a:cs typeface="+mn-cs"/>
              </a:defRPr>
            </a:lvl3pPr>
            <a:lvl4pPr marL="1600200" indent="-228600" algn="l" defTabSz="914400" rtl="0" eaLnBrk="1" latinLnBrk="0" hangingPunct="1">
              <a:lnSpc>
                <a:spcPct val="120000"/>
              </a:lnSpc>
              <a:spcBef>
                <a:spcPts val="500"/>
              </a:spcBef>
              <a:buClr>
                <a:schemeClr val="accent5"/>
              </a:buClr>
              <a:buFont typeface="Arial" panose="020B0604020202020204" pitchFamily="34" charset="0"/>
              <a:buChar char="•"/>
              <a:defRPr sz="1400" kern="1200">
                <a:solidFill>
                  <a:schemeClr val="tx2"/>
                </a:solidFill>
                <a:latin typeface="+mn-lt"/>
                <a:ea typeface="+mn-ea"/>
                <a:cs typeface="+mn-cs"/>
              </a:defRPr>
            </a:lvl4pPr>
            <a:lvl5pPr marL="2057400" indent="-228600" algn="l" defTabSz="914400" rtl="0" eaLnBrk="1" latinLnBrk="0" hangingPunct="1">
              <a:lnSpc>
                <a:spcPct val="120000"/>
              </a:lnSpc>
              <a:spcBef>
                <a:spcPts val="500"/>
              </a:spcBef>
              <a:buClr>
                <a:schemeClr val="accent5"/>
              </a:buClr>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600" dirty="0"/>
          </a:p>
        </p:txBody>
      </p:sp>
      <p:pic>
        <p:nvPicPr>
          <p:cNvPr id="14" name="Picture 13">
            <a:extLst>
              <a:ext uri="{FF2B5EF4-FFF2-40B4-BE49-F238E27FC236}">
                <a16:creationId xmlns:a16="http://schemas.microsoft.com/office/drawing/2014/main" id="{416DEB42-F3D1-EF40-B1D3-EB264D0782EE}"/>
              </a:ext>
            </a:extLst>
          </p:cNvPr>
          <p:cNvPicPr>
            <a:picLocks noChangeAspect="1"/>
          </p:cNvPicPr>
          <p:nvPr/>
        </p:nvPicPr>
        <p:blipFill>
          <a:blip r:embed="rId4"/>
          <a:stretch>
            <a:fillRect/>
          </a:stretch>
        </p:blipFill>
        <p:spPr>
          <a:xfrm>
            <a:off x="149367" y="3474480"/>
            <a:ext cx="3657600" cy="2806700"/>
          </a:xfrm>
          <a:prstGeom prst="rect">
            <a:avLst/>
          </a:prstGeom>
        </p:spPr>
      </p:pic>
      <p:sp>
        <p:nvSpPr>
          <p:cNvPr id="15" name="Subtitle 2">
            <a:extLst>
              <a:ext uri="{FF2B5EF4-FFF2-40B4-BE49-F238E27FC236}">
                <a16:creationId xmlns:a16="http://schemas.microsoft.com/office/drawing/2014/main" id="{01735B36-6FF4-0B40-81B8-5EA1F14B66C8}"/>
              </a:ext>
            </a:extLst>
          </p:cNvPr>
          <p:cNvSpPr txBox="1">
            <a:spLocks/>
          </p:cNvSpPr>
          <p:nvPr/>
        </p:nvSpPr>
        <p:spPr>
          <a:xfrm>
            <a:off x="3838292" y="3513519"/>
            <a:ext cx="3182439" cy="2806699"/>
          </a:xfrm>
          <a:prstGeom prst="rect">
            <a:avLst/>
          </a:prstGeom>
          <a:solidFill>
            <a:schemeClr val="tx2">
              <a:lumMod val="50000"/>
              <a:lumOff val="50000"/>
            </a:schemeClr>
          </a:solidFill>
          <a:ln>
            <a:solidFill>
              <a:schemeClr val="bg1"/>
            </a:solidFill>
          </a:ln>
        </p:spPr>
        <p:txBody>
          <a:bodyPr vert="horz" lIns="91440" tIns="45720" rIns="91440" bIns="45720" rtlCol="0">
            <a:normAutofit/>
          </a:bodyPr>
          <a:lstStyle>
            <a:lvl1pPr marL="228600" indent="-228600" algn="l" defTabSz="914400" rtl="0" eaLnBrk="1" latinLnBrk="0" hangingPunct="1">
              <a:lnSpc>
                <a:spcPct val="120000"/>
              </a:lnSpc>
              <a:spcBef>
                <a:spcPts val="1000"/>
              </a:spcBef>
              <a:buClr>
                <a:schemeClr val="accent5"/>
              </a:buClr>
              <a:buFont typeface="Arial" panose="020B0604020202020204" pitchFamily="34" charset="0"/>
              <a:buChar char="•"/>
              <a:defRPr sz="2000" kern="1200">
                <a:solidFill>
                  <a:schemeClr val="tx2"/>
                </a:solidFill>
                <a:latin typeface="+mn-lt"/>
                <a:ea typeface="+mn-ea"/>
                <a:cs typeface="+mn-cs"/>
              </a:defRPr>
            </a:lvl1pPr>
            <a:lvl2pPr marL="685800" indent="-228600" algn="l" defTabSz="914400" rtl="0" eaLnBrk="1" latinLnBrk="0" hangingPunct="1">
              <a:lnSpc>
                <a:spcPct val="120000"/>
              </a:lnSpc>
              <a:spcBef>
                <a:spcPts val="500"/>
              </a:spcBef>
              <a:buClr>
                <a:schemeClr val="accent5"/>
              </a:buClr>
              <a:buFont typeface="Arial" panose="020B0604020202020204" pitchFamily="34" charset="0"/>
              <a:buChar char="•"/>
              <a:defRPr sz="1800" kern="1200">
                <a:solidFill>
                  <a:schemeClr val="tx2"/>
                </a:solidFill>
                <a:latin typeface="+mn-lt"/>
                <a:ea typeface="+mn-ea"/>
                <a:cs typeface="+mn-cs"/>
              </a:defRPr>
            </a:lvl2pPr>
            <a:lvl3pPr marL="1143000" indent="-228600" algn="l" defTabSz="914400" rtl="0" eaLnBrk="1" latinLnBrk="0" hangingPunct="1">
              <a:lnSpc>
                <a:spcPct val="120000"/>
              </a:lnSpc>
              <a:spcBef>
                <a:spcPts val="500"/>
              </a:spcBef>
              <a:buClr>
                <a:schemeClr val="accent5"/>
              </a:buClr>
              <a:buFont typeface="Arial" panose="020B0604020202020204" pitchFamily="34" charset="0"/>
              <a:buChar char="•"/>
              <a:defRPr sz="1600" kern="1200">
                <a:solidFill>
                  <a:schemeClr val="tx2"/>
                </a:solidFill>
                <a:latin typeface="+mn-lt"/>
                <a:ea typeface="+mn-ea"/>
                <a:cs typeface="+mn-cs"/>
              </a:defRPr>
            </a:lvl3pPr>
            <a:lvl4pPr marL="1600200" indent="-228600" algn="l" defTabSz="914400" rtl="0" eaLnBrk="1" latinLnBrk="0" hangingPunct="1">
              <a:lnSpc>
                <a:spcPct val="120000"/>
              </a:lnSpc>
              <a:spcBef>
                <a:spcPts val="500"/>
              </a:spcBef>
              <a:buClr>
                <a:schemeClr val="accent5"/>
              </a:buClr>
              <a:buFont typeface="Arial" panose="020B0604020202020204" pitchFamily="34" charset="0"/>
              <a:buChar char="•"/>
              <a:defRPr sz="1400" kern="1200">
                <a:solidFill>
                  <a:schemeClr val="tx2"/>
                </a:solidFill>
                <a:latin typeface="+mn-lt"/>
                <a:ea typeface="+mn-ea"/>
                <a:cs typeface="+mn-cs"/>
              </a:defRPr>
            </a:lvl4pPr>
            <a:lvl5pPr marL="2057400" indent="-228600" algn="l" defTabSz="914400" rtl="0" eaLnBrk="1" latinLnBrk="0" hangingPunct="1">
              <a:lnSpc>
                <a:spcPct val="120000"/>
              </a:lnSpc>
              <a:spcBef>
                <a:spcPts val="500"/>
              </a:spcBef>
              <a:buClr>
                <a:schemeClr val="accent5"/>
              </a:buClr>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NYC street scatterplot</a:t>
            </a:r>
          </a:p>
          <a:p>
            <a:r>
              <a:rPr lang="en-US" dirty="0"/>
              <a:t>Spearman r= 0.861, p&lt;0.01</a:t>
            </a:r>
          </a:p>
        </p:txBody>
      </p:sp>
      <p:sp>
        <p:nvSpPr>
          <p:cNvPr id="19" name="Rectangle 18">
            <a:extLst>
              <a:ext uri="{FF2B5EF4-FFF2-40B4-BE49-F238E27FC236}">
                <a16:creationId xmlns:a16="http://schemas.microsoft.com/office/drawing/2014/main" id="{9FF3856D-5918-FD49-BB7C-84CDA45D2E28}"/>
              </a:ext>
            </a:extLst>
          </p:cNvPr>
          <p:cNvSpPr/>
          <p:nvPr/>
        </p:nvSpPr>
        <p:spPr>
          <a:xfrm>
            <a:off x="9427779" y="0"/>
            <a:ext cx="2764220" cy="1355835"/>
          </a:xfrm>
          <a:prstGeom prst="rect">
            <a:avLst/>
          </a:prstGeom>
          <a:solidFill>
            <a:schemeClr val="accent1">
              <a:alpha val="63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ysClr val="windowText" lastClr="000000"/>
              </a:solidFill>
            </a:endParaRPr>
          </a:p>
        </p:txBody>
      </p:sp>
      <p:sp>
        <p:nvSpPr>
          <p:cNvPr id="20" name="TextBox 19">
            <a:extLst>
              <a:ext uri="{FF2B5EF4-FFF2-40B4-BE49-F238E27FC236}">
                <a16:creationId xmlns:a16="http://schemas.microsoft.com/office/drawing/2014/main" id="{DDECE5A0-1F8D-5747-9324-13D9B6ED673A}"/>
              </a:ext>
            </a:extLst>
          </p:cNvPr>
          <p:cNvSpPr txBox="1"/>
          <p:nvPr/>
        </p:nvSpPr>
        <p:spPr>
          <a:xfrm>
            <a:off x="9427778" y="493251"/>
            <a:ext cx="2695493" cy="369332"/>
          </a:xfrm>
          <a:prstGeom prst="rect">
            <a:avLst/>
          </a:prstGeom>
          <a:noFill/>
        </p:spPr>
        <p:txBody>
          <a:bodyPr wrap="square" rtlCol="0">
            <a:spAutoFit/>
          </a:bodyPr>
          <a:lstStyle/>
          <a:p>
            <a:pPr algn="ctr"/>
            <a:r>
              <a:rPr lang="en-US" dirty="0">
                <a:latin typeface="Garamond" panose="02020404030301010803" pitchFamily="18" charset="0"/>
              </a:rPr>
              <a:t>Zoom Pop-out here</a:t>
            </a:r>
          </a:p>
        </p:txBody>
      </p:sp>
      <p:pic>
        <p:nvPicPr>
          <p:cNvPr id="20482" name="Picture 2" descr="Stormwater | Red Oak, TX - Official Website">
            <a:extLst>
              <a:ext uri="{FF2B5EF4-FFF2-40B4-BE49-F238E27FC236}">
                <a16:creationId xmlns:a16="http://schemas.microsoft.com/office/drawing/2014/main" id="{49B09917-E00E-8342-A89D-811A0546ECA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19227" y="4330017"/>
            <a:ext cx="3785418" cy="25455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2230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4112" name="Rectangle 142">
            <a:extLst>
              <a:ext uri="{FF2B5EF4-FFF2-40B4-BE49-F238E27FC236}">
                <a16:creationId xmlns:a16="http://schemas.microsoft.com/office/drawing/2014/main" id="{65AA882E-B69B-42F1-9E49-C35F21A65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13" name="Rectangle 144">
            <a:extLst>
              <a:ext uri="{FF2B5EF4-FFF2-40B4-BE49-F238E27FC236}">
                <a16:creationId xmlns:a16="http://schemas.microsoft.com/office/drawing/2014/main" id="{4352F524-D6A9-4DFE-A501-EABBE71E30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9719"/>
            <a:ext cx="12192000" cy="68800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14" name="Freeform: Shape 146">
            <a:extLst>
              <a:ext uri="{FF2B5EF4-FFF2-40B4-BE49-F238E27FC236}">
                <a16:creationId xmlns:a16="http://schemas.microsoft.com/office/drawing/2014/main" id="{7E9E4095-DEAD-42A9-A190-1CF5AC76CE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04522" y="-2139"/>
            <a:ext cx="5869355" cy="6858000"/>
          </a:xfrm>
          <a:custGeom>
            <a:avLst/>
            <a:gdLst>
              <a:gd name="connsiteX0" fmla="*/ 0 w 12192000"/>
              <a:gd name="connsiteY0" fmla="*/ 6854090 h 6858000"/>
              <a:gd name="connsiteX1" fmla="*/ 6168014 w 12192000"/>
              <a:gd name="connsiteY1" fmla="*/ 6854090 h 6858000"/>
              <a:gd name="connsiteX2" fmla="*/ 6322645 w 12192000"/>
              <a:gd name="connsiteY2" fmla="*/ 6858000 h 6858000"/>
              <a:gd name="connsiteX3" fmla="*/ 0 w 12192000"/>
              <a:gd name="connsiteY3" fmla="*/ 6858000 h 6858000"/>
              <a:gd name="connsiteX4" fmla="*/ 6477289 w 12192000"/>
              <a:gd name="connsiteY4" fmla="*/ 0 h 6858000"/>
              <a:gd name="connsiteX5" fmla="*/ 12192000 w 12192000"/>
              <a:gd name="connsiteY5" fmla="*/ 0 h 6858000"/>
              <a:gd name="connsiteX6" fmla="*/ 12192000 w 12192000"/>
              <a:gd name="connsiteY6" fmla="*/ 6858000 h 6858000"/>
              <a:gd name="connsiteX7" fmla="*/ 6322645 w 12192000"/>
              <a:gd name="connsiteY7" fmla="*/ 6858000 h 6858000"/>
              <a:gd name="connsiteX8" fmla="*/ 9753600 w 12192000"/>
              <a:gd name="connsiteY8" fmla="*/ 3427045 h 6858000"/>
              <a:gd name="connsiteX9" fmla="*/ 6499201 w 12192000"/>
              <a:gd name="connsiteY9" fmla="*/ 554 h 6858000"/>
              <a:gd name="connsiteX0" fmla="*/ 0 w 12192000"/>
              <a:gd name="connsiteY0" fmla="*/ 6858000 h 6858000"/>
              <a:gd name="connsiteX1" fmla="*/ 6168014 w 12192000"/>
              <a:gd name="connsiteY1" fmla="*/ 6854090 h 6858000"/>
              <a:gd name="connsiteX2" fmla="*/ 6322645 w 12192000"/>
              <a:gd name="connsiteY2" fmla="*/ 6858000 h 6858000"/>
              <a:gd name="connsiteX3" fmla="*/ 0 w 12192000"/>
              <a:gd name="connsiteY3" fmla="*/ 6858000 h 6858000"/>
              <a:gd name="connsiteX4" fmla="*/ 6477289 w 12192000"/>
              <a:gd name="connsiteY4" fmla="*/ 0 h 6858000"/>
              <a:gd name="connsiteX5" fmla="*/ 12192000 w 12192000"/>
              <a:gd name="connsiteY5" fmla="*/ 0 h 6858000"/>
              <a:gd name="connsiteX6" fmla="*/ 12192000 w 12192000"/>
              <a:gd name="connsiteY6" fmla="*/ 6858000 h 6858000"/>
              <a:gd name="connsiteX7" fmla="*/ 6322645 w 12192000"/>
              <a:gd name="connsiteY7" fmla="*/ 6858000 h 6858000"/>
              <a:gd name="connsiteX8" fmla="*/ 9753600 w 12192000"/>
              <a:gd name="connsiteY8" fmla="*/ 3427045 h 6858000"/>
              <a:gd name="connsiteX9" fmla="*/ 6499201 w 12192000"/>
              <a:gd name="connsiteY9" fmla="*/ 554 h 6858000"/>
              <a:gd name="connsiteX10" fmla="*/ 6477289 w 12192000"/>
              <a:gd name="connsiteY10" fmla="*/ 0 h 6858000"/>
              <a:gd name="connsiteX0" fmla="*/ 154631 w 6023986"/>
              <a:gd name="connsiteY0" fmla="*/ 6858000 h 6858000"/>
              <a:gd name="connsiteX1" fmla="*/ 0 w 6023986"/>
              <a:gd name="connsiteY1" fmla="*/ 6854090 h 6858000"/>
              <a:gd name="connsiteX2" fmla="*/ 154631 w 6023986"/>
              <a:gd name="connsiteY2" fmla="*/ 6858000 h 6858000"/>
              <a:gd name="connsiteX3" fmla="*/ 309275 w 6023986"/>
              <a:gd name="connsiteY3" fmla="*/ 0 h 6858000"/>
              <a:gd name="connsiteX4" fmla="*/ 6023986 w 6023986"/>
              <a:gd name="connsiteY4" fmla="*/ 0 h 6858000"/>
              <a:gd name="connsiteX5" fmla="*/ 6023986 w 6023986"/>
              <a:gd name="connsiteY5" fmla="*/ 6858000 h 6858000"/>
              <a:gd name="connsiteX6" fmla="*/ 154631 w 6023986"/>
              <a:gd name="connsiteY6" fmla="*/ 6858000 h 6858000"/>
              <a:gd name="connsiteX7" fmla="*/ 3585586 w 6023986"/>
              <a:gd name="connsiteY7" fmla="*/ 3427045 h 6858000"/>
              <a:gd name="connsiteX8" fmla="*/ 331187 w 6023986"/>
              <a:gd name="connsiteY8" fmla="*/ 554 h 6858000"/>
              <a:gd name="connsiteX9" fmla="*/ 309275 w 6023986"/>
              <a:gd name="connsiteY9" fmla="*/ 0 h 6858000"/>
              <a:gd name="connsiteX0" fmla="*/ 154644 w 5869355"/>
              <a:gd name="connsiteY0" fmla="*/ 0 h 6858000"/>
              <a:gd name="connsiteX1" fmla="*/ 5869355 w 5869355"/>
              <a:gd name="connsiteY1" fmla="*/ 0 h 6858000"/>
              <a:gd name="connsiteX2" fmla="*/ 5869355 w 5869355"/>
              <a:gd name="connsiteY2" fmla="*/ 6858000 h 6858000"/>
              <a:gd name="connsiteX3" fmla="*/ 0 w 5869355"/>
              <a:gd name="connsiteY3" fmla="*/ 6858000 h 6858000"/>
              <a:gd name="connsiteX4" fmla="*/ 3430955 w 5869355"/>
              <a:gd name="connsiteY4" fmla="*/ 3427045 h 6858000"/>
              <a:gd name="connsiteX5" fmla="*/ 176556 w 5869355"/>
              <a:gd name="connsiteY5" fmla="*/ 554 h 6858000"/>
              <a:gd name="connsiteX6" fmla="*/ 154644 w 5869355"/>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69355" h="6858000">
                <a:moveTo>
                  <a:pt x="154644" y="0"/>
                </a:moveTo>
                <a:lnTo>
                  <a:pt x="5869355" y="0"/>
                </a:lnTo>
                <a:lnTo>
                  <a:pt x="5869355" y="6858000"/>
                </a:lnTo>
                <a:lnTo>
                  <a:pt x="0" y="6858000"/>
                </a:lnTo>
                <a:cubicBezTo>
                  <a:pt x="1894864" y="6858000"/>
                  <a:pt x="3430955" y="5321909"/>
                  <a:pt x="3430955" y="3427045"/>
                </a:cubicBezTo>
                <a:cubicBezTo>
                  <a:pt x="3430955" y="1591396"/>
                  <a:pt x="1989370" y="92446"/>
                  <a:pt x="176556" y="554"/>
                </a:cubicBezTo>
                <a:lnTo>
                  <a:pt x="154644" y="0"/>
                </a:lnTo>
                <a:close/>
              </a:path>
            </a:pathLst>
          </a:custGeom>
          <a:solidFill>
            <a:schemeClr val="accent2">
              <a:lumMod val="75000"/>
              <a:alpha val="7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15" name="Freeform: Shape 148">
            <a:extLst>
              <a:ext uri="{FF2B5EF4-FFF2-40B4-BE49-F238E27FC236}">
                <a16:creationId xmlns:a16="http://schemas.microsoft.com/office/drawing/2014/main" id="{EEA6940C-7B33-485C-95CC-3808F1E9F5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702150"/>
            <a:ext cx="11500196" cy="5158178"/>
          </a:xfrm>
          <a:custGeom>
            <a:avLst/>
            <a:gdLst>
              <a:gd name="connsiteX0" fmla="*/ 3421060 w 11500196"/>
              <a:gd name="connsiteY0" fmla="*/ 0 h 5130711"/>
              <a:gd name="connsiteX1" fmla="*/ 11500196 w 11500196"/>
              <a:gd name="connsiteY1" fmla="*/ 3829 h 5130711"/>
              <a:gd name="connsiteX2" fmla="*/ 11500196 w 11500196"/>
              <a:gd name="connsiteY2" fmla="*/ 4650876 h 5130711"/>
              <a:gd name="connsiteX3" fmla="*/ 10162309 w 11500196"/>
              <a:gd name="connsiteY3" fmla="*/ 4650876 h 5130711"/>
              <a:gd name="connsiteX4" fmla="*/ 10162309 w 11500196"/>
              <a:gd name="connsiteY4" fmla="*/ 5130711 h 5130711"/>
              <a:gd name="connsiteX5" fmla="*/ 0 w 11500196"/>
              <a:gd name="connsiteY5" fmla="*/ 5130711 h 5130711"/>
              <a:gd name="connsiteX6" fmla="*/ 0 w 11500196"/>
              <a:gd name="connsiteY6" fmla="*/ 4650876 h 5130711"/>
              <a:gd name="connsiteX7" fmla="*/ 0 w 11500196"/>
              <a:gd name="connsiteY7" fmla="*/ 3356734 h 5130711"/>
              <a:gd name="connsiteX8" fmla="*/ 6190 w 11500196"/>
              <a:gd name="connsiteY8" fmla="*/ 3356734 h 5130711"/>
              <a:gd name="connsiteX9" fmla="*/ 7818 w 11500196"/>
              <a:gd name="connsiteY9" fmla="*/ 3016262 h 5130711"/>
              <a:gd name="connsiteX10" fmla="*/ 3421060 w 11500196"/>
              <a:gd name="connsiteY10" fmla="*/ 0 h 5130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500196" h="5130711">
                <a:moveTo>
                  <a:pt x="3421060" y="0"/>
                </a:moveTo>
                <a:lnTo>
                  <a:pt x="11500196" y="3829"/>
                </a:lnTo>
                <a:lnTo>
                  <a:pt x="11500196" y="4650876"/>
                </a:lnTo>
                <a:lnTo>
                  <a:pt x="10162309" y="4650876"/>
                </a:lnTo>
                <a:lnTo>
                  <a:pt x="10162309" y="5130711"/>
                </a:lnTo>
                <a:lnTo>
                  <a:pt x="0" y="5130711"/>
                </a:lnTo>
                <a:lnTo>
                  <a:pt x="0" y="4650876"/>
                </a:lnTo>
                <a:lnTo>
                  <a:pt x="0" y="3356734"/>
                </a:lnTo>
                <a:lnTo>
                  <a:pt x="6190" y="3356734"/>
                </a:lnTo>
                <a:lnTo>
                  <a:pt x="7818" y="3016262"/>
                </a:lnTo>
                <a:cubicBezTo>
                  <a:pt x="183518" y="1322073"/>
                  <a:pt x="1644625" y="0"/>
                  <a:pt x="3421060" y="0"/>
                </a:cubicBezTo>
                <a:close/>
              </a:path>
            </a:pathLst>
          </a:custGeom>
          <a:solidFill>
            <a:schemeClr val="accent2">
              <a:lumMod val="60000"/>
              <a:lumOff val="4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Content Placeholder 5">
            <a:extLst>
              <a:ext uri="{FF2B5EF4-FFF2-40B4-BE49-F238E27FC236}">
                <a16:creationId xmlns:a16="http://schemas.microsoft.com/office/drawing/2014/main" id="{D4CC56AD-6D79-B64F-A490-9479C60E31E9}"/>
              </a:ext>
            </a:extLst>
          </p:cNvPr>
          <p:cNvSpPr txBox="1">
            <a:spLocks/>
          </p:cNvSpPr>
          <p:nvPr/>
        </p:nvSpPr>
        <p:spPr>
          <a:xfrm>
            <a:off x="1042096" y="157921"/>
            <a:ext cx="9914860" cy="2216569"/>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Clr>
                <a:schemeClr val="accent5"/>
              </a:buClr>
              <a:buFont typeface="Arial" panose="020B0604020202020204" pitchFamily="34" charset="0"/>
              <a:buChar char="•"/>
              <a:defRPr sz="2000" kern="1200">
                <a:solidFill>
                  <a:schemeClr val="tx2"/>
                </a:solidFill>
                <a:latin typeface="+mn-lt"/>
                <a:ea typeface="+mn-ea"/>
                <a:cs typeface="+mn-cs"/>
              </a:defRPr>
            </a:lvl1pPr>
            <a:lvl2pPr marL="685800" indent="-228600" algn="l" defTabSz="914400" rtl="0" eaLnBrk="1" latinLnBrk="0" hangingPunct="1">
              <a:lnSpc>
                <a:spcPct val="120000"/>
              </a:lnSpc>
              <a:spcBef>
                <a:spcPts val="500"/>
              </a:spcBef>
              <a:buClr>
                <a:schemeClr val="accent5"/>
              </a:buClr>
              <a:buFont typeface="Arial" panose="020B0604020202020204" pitchFamily="34" charset="0"/>
              <a:buChar char="•"/>
              <a:defRPr sz="1800" kern="1200">
                <a:solidFill>
                  <a:schemeClr val="tx2"/>
                </a:solidFill>
                <a:latin typeface="+mn-lt"/>
                <a:ea typeface="+mn-ea"/>
                <a:cs typeface="+mn-cs"/>
              </a:defRPr>
            </a:lvl2pPr>
            <a:lvl3pPr marL="1143000" indent="-228600" algn="l" defTabSz="914400" rtl="0" eaLnBrk="1" latinLnBrk="0" hangingPunct="1">
              <a:lnSpc>
                <a:spcPct val="120000"/>
              </a:lnSpc>
              <a:spcBef>
                <a:spcPts val="500"/>
              </a:spcBef>
              <a:buClr>
                <a:schemeClr val="accent5"/>
              </a:buClr>
              <a:buFont typeface="Arial" panose="020B0604020202020204" pitchFamily="34" charset="0"/>
              <a:buChar char="•"/>
              <a:defRPr sz="1600" kern="1200">
                <a:solidFill>
                  <a:schemeClr val="tx2"/>
                </a:solidFill>
                <a:latin typeface="+mn-lt"/>
                <a:ea typeface="+mn-ea"/>
                <a:cs typeface="+mn-cs"/>
              </a:defRPr>
            </a:lvl3pPr>
            <a:lvl4pPr marL="1600200" indent="-228600" algn="l" defTabSz="914400" rtl="0" eaLnBrk="1" latinLnBrk="0" hangingPunct="1">
              <a:lnSpc>
                <a:spcPct val="120000"/>
              </a:lnSpc>
              <a:spcBef>
                <a:spcPts val="500"/>
              </a:spcBef>
              <a:buClr>
                <a:schemeClr val="accent5"/>
              </a:buClr>
              <a:buFont typeface="Arial" panose="020B0604020202020204" pitchFamily="34" charset="0"/>
              <a:buChar char="•"/>
              <a:defRPr sz="1400" kern="1200">
                <a:solidFill>
                  <a:schemeClr val="tx2"/>
                </a:solidFill>
                <a:latin typeface="+mn-lt"/>
                <a:ea typeface="+mn-ea"/>
                <a:cs typeface="+mn-cs"/>
              </a:defRPr>
            </a:lvl4pPr>
            <a:lvl5pPr marL="2057400" indent="-228600" algn="l" defTabSz="914400" rtl="0" eaLnBrk="1" latinLnBrk="0" hangingPunct="1">
              <a:lnSpc>
                <a:spcPct val="120000"/>
              </a:lnSpc>
              <a:spcBef>
                <a:spcPts val="500"/>
              </a:spcBef>
              <a:buClr>
                <a:schemeClr val="accent5"/>
              </a:buClr>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18" name="Title 1">
            <a:extLst>
              <a:ext uri="{FF2B5EF4-FFF2-40B4-BE49-F238E27FC236}">
                <a16:creationId xmlns:a16="http://schemas.microsoft.com/office/drawing/2014/main" id="{5D2C53B8-38E6-BB4E-BA5C-96969427508B}"/>
              </a:ext>
            </a:extLst>
          </p:cNvPr>
          <p:cNvSpPr>
            <a:spLocks noGrp="1"/>
          </p:cNvSpPr>
          <p:nvPr>
            <p:ph type="title"/>
          </p:nvPr>
        </p:nvSpPr>
        <p:spPr>
          <a:xfrm>
            <a:off x="691805" y="142985"/>
            <a:ext cx="6941026" cy="1858430"/>
          </a:xfrm>
        </p:spPr>
        <p:txBody>
          <a:bodyPr>
            <a:normAutofit fontScale="90000"/>
          </a:bodyPr>
          <a:lstStyle/>
          <a:p>
            <a:r>
              <a:rPr lang="en-US" b="1" dirty="0">
                <a:solidFill>
                  <a:srgbClr val="FFFFFF"/>
                </a:solidFill>
              </a:rPr>
              <a:t>Is Legionella occurrence connected to patterns of sewage in the urban coastal environment?</a:t>
            </a:r>
          </a:p>
        </p:txBody>
      </p:sp>
      <p:sp>
        <p:nvSpPr>
          <p:cNvPr id="23" name="TextBox 22">
            <a:extLst>
              <a:ext uri="{FF2B5EF4-FFF2-40B4-BE49-F238E27FC236}">
                <a16:creationId xmlns:a16="http://schemas.microsoft.com/office/drawing/2014/main" id="{C3E6E750-B80F-BD48-A760-FA86330637D7}"/>
              </a:ext>
            </a:extLst>
          </p:cNvPr>
          <p:cNvSpPr txBox="1"/>
          <p:nvPr/>
        </p:nvSpPr>
        <p:spPr>
          <a:xfrm>
            <a:off x="691805" y="2016351"/>
            <a:ext cx="4864608" cy="2031325"/>
          </a:xfrm>
          <a:prstGeom prst="rect">
            <a:avLst/>
          </a:prstGeom>
          <a:noFill/>
        </p:spPr>
        <p:txBody>
          <a:bodyPr wrap="square" rtlCol="0">
            <a:spAutoFit/>
          </a:bodyPr>
          <a:lstStyle/>
          <a:p>
            <a:pPr marL="285750" indent="-285750">
              <a:buFont typeface="Arial" panose="020B0604020202020204" pitchFamily="34" charset="0"/>
              <a:buChar char="•"/>
            </a:pPr>
            <a:r>
              <a:rPr lang="en-US" dirty="0"/>
              <a:t>22 sampling sites</a:t>
            </a:r>
          </a:p>
          <a:p>
            <a:pPr marL="742950" lvl="1" indent="-285750">
              <a:buFont typeface="Arial" panose="020B0604020202020204" pitchFamily="34" charset="0"/>
              <a:buChar char="•"/>
            </a:pPr>
            <a:r>
              <a:rPr lang="en-US" b="1" dirty="0">
                <a:highlight>
                  <a:srgbClr val="FFFF00"/>
                </a:highlight>
              </a:rPr>
              <a:t>15 Estuarine</a:t>
            </a:r>
          </a:p>
          <a:p>
            <a:pPr marL="742950" lvl="1" indent="-285750">
              <a:buFont typeface="Arial" panose="020B0604020202020204" pitchFamily="34" charset="0"/>
              <a:buChar char="•"/>
            </a:pPr>
            <a:r>
              <a:rPr lang="en-US" b="1" dirty="0">
                <a:highlight>
                  <a:srgbClr val="FFFF00"/>
                </a:highlight>
              </a:rPr>
              <a:t>5 Street</a:t>
            </a:r>
          </a:p>
          <a:p>
            <a:pPr marL="742950" lvl="1" indent="-285750">
              <a:buFont typeface="Arial" panose="020B0604020202020204" pitchFamily="34" charset="0"/>
              <a:buChar char="•"/>
            </a:pPr>
            <a:r>
              <a:rPr lang="en-US" b="1" dirty="0">
                <a:highlight>
                  <a:srgbClr val="FFFF00"/>
                </a:highlight>
              </a:rPr>
              <a:t>2 CSO</a:t>
            </a:r>
          </a:p>
          <a:p>
            <a:pPr marL="285750" indent="-285750">
              <a:buFont typeface="Arial" panose="020B0604020202020204" pitchFamily="34" charset="0"/>
              <a:buChar char="•"/>
            </a:pPr>
            <a:endParaRPr lang="en-US" dirty="0"/>
          </a:p>
          <a:p>
            <a:pPr lvl="1"/>
            <a:endParaRPr lang="en-US" dirty="0"/>
          </a:p>
          <a:p>
            <a:endParaRPr lang="en-US" dirty="0"/>
          </a:p>
        </p:txBody>
      </p:sp>
      <p:sp>
        <p:nvSpPr>
          <p:cNvPr id="13" name="Subtitle 2">
            <a:extLst>
              <a:ext uri="{FF2B5EF4-FFF2-40B4-BE49-F238E27FC236}">
                <a16:creationId xmlns:a16="http://schemas.microsoft.com/office/drawing/2014/main" id="{59F24F96-B3C1-F043-A51B-7D96F5D882AC}"/>
              </a:ext>
            </a:extLst>
          </p:cNvPr>
          <p:cNvSpPr txBox="1">
            <a:spLocks/>
          </p:cNvSpPr>
          <p:nvPr/>
        </p:nvSpPr>
        <p:spPr>
          <a:xfrm>
            <a:off x="3838294" y="3907159"/>
            <a:ext cx="3416271" cy="2132348"/>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Clr>
                <a:schemeClr val="accent5"/>
              </a:buClr>
              <a:buFont typeface="Arial" panose="020B0604020202020204" pitchFamily="34" charset="0"/>
              <a:buChar char="•"/>
              <a:defRPr sz="2000" kern="1200">
                <a:solidFill>
                  <a:schemeClr val="tx2"/>
                </a:solidFill>
                <a:latin typeface="+mn-lt"/>
                <a:ea typeface="+mn-ea"/>
                <a:cs typeface="+mn-cs"/>
              </a:defRPr>
            </a:lvl1pPr>
            <a:lvl2pPr marL="685800" indent="-228600" algn="l" defTabSz="914400" rtl="0" eaLnBrk="1" latinLnBrk="0" hangingPunct="1">
              <a:lnSpc>
                <a:spcPct val="120000"/>
              </a:lnSpc>
              <a:spcBef>
                <a:spcPts val="500"/>
              </a:spcBef>
              <a:buClr>
                <a:schemeClr val="accent5"/>
              </a:buClr>
              <a:buFont typeface="Arial" panose="020B0604020202020204" pitchFamily="34" charset="0"/>
              <a:buChar char="•"/>
              <a:defRPr sz="1800" kern="1200">
                <a:solidFill>
                  <a:schemeClr val="tx2"/>
                </a:solidFill>
                <a:latin typeface="+mn-lt"/>
                <a:ea typeface="+mn-ea"/>
                <a:cs typeface="+mn-cs"/>
              </a:defRPr>
            </a:lvl2pPr>
            <a:lvl3pPr marL="1143000" indent="-228600" algn="l" defTabSz="914400" rtl="0" eaLnBrk="1" latinLnBrk="0" hangingPunct="1">
              <a:lnSpc>
                <a:spcPct val="120000"/>
              </a:lnSpc>
              <a:spcBef>
                <a:spcPts val="500"/>
              </a:spcBef>
              <a:buClr>
                <a:schemeClr val="accent5"/>
              </a:buClr>
              <a:buFont typeface="Arial" panose="020B0604020202020204" pitchFamily="34" charset="0"/>
              <a:buChar char="•"/>
              <a:defRPr sz="1600" kern="1200">
                <a:solidFill>
                  <a:schemeClr val="tx2"/>
                </a:solidFill>
                <a:latin typeface="+mn-lt"/>
                <a:ea typeface="+mn-ea"/>
                <a:cs typeface="+mn-cs"/>
              </a:defRPr>
            </a:lvl3pPr>
            <a:lvl4pPr marL="1600200" indent="-228600" algn="l" defTabSz="914400" rtl="0" eaLnBrk="1" latinLnBrk="0" hangingPunct="1">
              <a:lnSpc>
                <a:spcPct val="120000"/>
              </a:lnSpc>
              <a:spcBef>
                <a:spcPts val="500"/>
              </a:spcBef>
              <a:buClr>
                <a:schemeClr val="accent5"/>
              </a:buClr>
              <a:buFont typeface="Arial" panose="020B0604020202020204" pitchFamily="34" charset="0"/>
              <a:buChar char="•"/>
              <a:defRPr sz="1400" kern="1200">
                <a:solidFill>
                  <a:schemeClr val="tx2"/>
                </a:solidFill>
                <a:latin typeface="+mn-lt"/>
                <a:ea typeface="+mn-ea"/>
                <a:cs typeface="+mn-cs"/>
              </a:defRPr>
            </a:lvl4pPr>
            <a:lvl5pPr marL="2057400" indent="-228600" algn="l" defTabSz="914400" rtl="0" eaLnBrk="1" latinLnBrk="0" hangingPunct="1">
              <a:lnSpc>
                <a:spcPct val="120000"/>
              </a:lnSpc>
              <a:spcBef>
                <a:spcPts val="500"/>
              </a:spcBef>
              <a:buClr>
                <a:schemeClr val="accent5"/>
              </a:buClr>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600" dirty="0"/>
          </a:p>
        </p:txBody>
      </p:sp>
      <p:sp>
        <p:nvSpPr>
          <p:cNvPr id="15" name="Subtitle 2">
            <a:extLst>
              <a:ext uri="{FF2B5EF4-FFF2-40B4-BE49-F238E27FC236}">
                <a16:creationId xmlns:a16="http://schemas.microsoft.com/office/drawing/2014/main" id="{01735B36-6FF4-0B40-81B8-5EA1F14B66C8}"/>
              </a:ext>
            </a:extLst>
          </p:cNvPr>
          <p:cNvSpPr txBox="1">
            <a:spLocks/>
          </p:cNvSpPr>
          <p:nvPr/>
        </p:nvSpPr>
        <p:spPr>
          <a:xfrm>
            <a:off x="4035278" y="3710683"/>
            <a:ext cx="3187960" cy="2806699"/>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Clr>
                <a:schemeClr val="accent5"/>
              </a:buClr>
              <a:buFont typeface="Arial" panose="020B0604020202020204" pitchFamily="34" charset="0"/>
              <a:buChar char="•"/>
              <a:defRPr sz="2000" kern="1200">
                <a:solidFill>
                  <a:schemeClr val="tx2"/>
                </a:solidFill>
                <a:latin typeface="+mn-lt"/>
                <a:ea typeface="+mn-ea"/>
                <a:cs typeface="+mn-cs"/>
              </a:defRPr>
            </a:lvl1pPr>
            <a:lvl2pPr marL="685800" indent="-228600" algn="l" defTabSz="914400" rtl="0" eaLnBrk="1" latinLnBrk="0" hangingPunct="1">
              <a:lnSpc>
                <a:spcPct val="120000"/>
              </a:lnSpc>
              <a:spcBef>
                <a:spcPts val="500"/>
              </a:spcBef>
              <a:buClr>
                <a:schemeClr val="accent5"/>
              </a:buClr>
              <a:buFont typeface="Arial" panose="020B0604020202020204" pitchFamily="34" charset="0"/>
              <a:buChar char="•"/>
              <a:defRPr sz="1800" kern="1200">
                <a:solidFill>
                  <a:schemeClr val="tx2"/>
                </a:solidFill>
                <a:latin typeface="+mn-lt"/>
                <a:ea typeface="+mn-ea"/>
                <a:cs typeface="+mn-cs"/>
              </a:defRPr>
            </a:lvl2pPr>
            <a:lvl3pPr marL="1143000" indent="-228600" algn="l" defTabSz="914400" rtl="0" eaLnBrk="1" latinLnBrk="0" hangingPunct="1">
              <a:lnSpc>
                <a:spcPct val="120000"/>
              </a:lnSpc>
              <a:spcBef>
                <a:spcPts val="500"/>
              </a:spcBef>
              <a:buClr>
                <a:schemeClr val="accent5"/>
              </a:buClr>
              <a:buFont typeface="Arial" panose="020B0604020202020204" pitchFamily="34" charset="0"/>
              <a:buChar char="•"/>
              <a:defRPr sz="1600" kern="1200">
                <a:solidFill>
                  <a:schemeClr val="tx2"/>
                </a:solidFill>
                <a:latin typeface="+mn-lt"/>
                <a:ea typeface="+mn-ea"/>
                <a:cs typeface="+mn-cs"/>
              </a:defRPr>
            </a:lvl3pPr>
            <a:lvl4pPr marL="1600200" indent="-228600" algn="l" defTabSz="914400" rtl="0" eaLnBrk="1" latinLnBrk="0" hangingPunct="1">
              <a:lnSpc>
                <a:spcPct val="120000"/>
              </a:lnSpc>
              <a:spcBef>
                <a:spcPts val="500"/>
              </a:spcBef>
              <a:buClr>
                <a:schemeClr val="accent5"/>
              </a:buClr>
              <a:buFont typeface="Arial" panose="020B0604020202020204" pitchFamily="34" charset="0"/>
              <a:buChar char="•"/>
              <a:defRPr sz="1400" kern="1200">
                <a:solidFill>
                  <a:schemeClr val="tx2"/>
                </a:solidFill>
                <a:latin typeface="+mn-lt"/>
                <a:ea typeface="+mn-ea"/>
                <a:cs typeface="+mn-cs"/>
              </a:defRPr>
            </a:lvl4pPr>
            <a:lvl5pPr marL="2057400" indent="-228600" algn="l" defTabSz="914400" rtl="0" eaLnBrk="1" latinLnBrk="0" hangingPunct="1">
              <a:lnSpc>
                <a:spcPct val="120000"/>
              </a:lnSpc>
              <a:spcBef>
                <a:spcPts val="500"/>
              </a:spcBef>
              <a:buClr>
                <a:schemeClr val="accent5"/>
              </a:buClr>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19" name="Subtitle 2">
            <a:extLst>
              <a:ext uri="{FF2B5EF4-FFF2-40B4-BE49-F238E27FC236}">
                <a16:creationId xmlns:a16="http://schemas.microsoft.com/office/drawing/2014/main" id="{2C0935D3-383E-5544-8A2B-627C9E67D281}"/>
              </a:ext>
            </a:extLst>
          </p:cNvPr>
          <p:cNvSpPr txBox="1">
            <a:spLocks/>
          </p:cNvSpPr>
          <p:nvPr/>
        </p:nvSpPr>
        <p:spPr>
          <a:xfrm>
            <a:off x="3807178" y="3426861"/>
            <a:ext cx="2999631" cy="3006424"/>
          </a:xfrm>
          <a:prstGeom prst="rect">
            <a:avLst/>
          </a:prstGeom>
          <a:solidFill>
            <a:schemeClr val="tx2">
              <a:lumMod val="50000"/>
              <a:lumOff val="50000"/>
            </a:schemeClr>
          </a:solidFill>
          <a:ln>
            <a:solidFill>
              <a:schemeClr val="bg1"/>
            </a:solidFill>
          </a:ln>
        </p:spPr>
        <p:txBody>
          <a:bodyPr vert="horz" lIns="91440" tIns="45720" rIns="91440" bIns="45720" rtlCol="0">
            <a:normAutofit fontScale="77500" lnSpcReduction="20000"/>
          </a:bodyPr>
          <a:lstStyle>
            <a:lvl1pPr marL="228600" indent="-228600" algn="l" defTabSz="914400" rtl="0" eaLnBrk="1" latinLnBrk="0" hangingPunct="1">
              <a:lnSpc>
                <a:spcPct val="120000"/>
              </a:lnSpc>
              <a:spcBef>
                <a:spcPts val="1000"/>
              </a:spcBef>
              <a:buClr>
                <a:schemeClr val="accent5"/>
              </a:buClr>
              <a:buFont typeface="Arial" panose="020B0604020202020204" pitchFamily="34" charset="0"/>
              <a:buChar char="•"/>
              <a:defRPr sz="2000" kern="1200">
                <a:solidFill>
                  <a:schemeClr val="tx2"/>
                </a:solidFill>
                <a:latin typeface="+mn-lt"/>
                <a:ea typeface="+mn-ea"/>
                <a:cs typeface="+mn-cs"/>
              </a:defRPr>
            </a:lvl1pPr>
            <a:lvl2pPr marL="685800" indent="-228600" algn="l" defTabSz="914400" rtl="0" eaLnBrk="1" latinLnBrk="0" hangingPunct="1">
              <a:lnSpc>
                <a:spcPct val="120000"/>
              </a:lnSpc>
              <a:spcBef>
                <a:spcPts val="500"/>
              </a:spcBef>
              <a:buClr>
                <a:schemeClr val="accent5"/>
              </a:buClr>
              <a:buFont typeface="Arial" panose="020B0604020202020204" pitchFamily="34" charset="0"/>
              <a:buChar char="•"/>
              <a:defRPr sz="1800" kern="1200">
                <a:solidFill>
                  <a:schemeClr val="tx2"/>
                </a:solidFill>
                <a:latin typeface="+mn-lt"/>
                <a:ea typeface="+mn-ea"/>
                <a:cs typeface="+mn-cs"/>
              </a:defRPr>
            </a:lvl2pPr>
            <a:lvl3pPr marL="1143000" indent="-228600" algn="l" defTabSz="914400" rtl="0" eaLnBrk="1" latinLnBrk="0" hangingPunct="1">
              <a:lnSpc>
                <a:spcPct val="120000"/>
              </a:lnSpc>
              <a:spcBef>
                <a:spcPts val="500"/>
              </a:spcBef>
              <a:buClr>
                <a:schemeClr val="accent5"/>
              </a:buClr>
              <a:buFont typeface="Arial" panose="020B0604020202020204" pitchFamily="34" charset="0"/>
              <a:buChar char="•"/>
              <a:defRPr sz="1600" kern="1200">
                <a:solidFill>
                  <a:schemeClr val="tx2"/>
                </a:solidFill>
                <a:latin typeface="+mn-lt"/>
                <a:ea typeface="+mn-ea"/>
                <a:cs typeface="+mn-cs"/>
              </a:defRPr>
            </a:lvl3pPr>
            <a:lvl4pPr marL="1600200" indent="-228600" algn="l" defTabSz="914400" rtl="0" eaLnBrk="1" latinLnBrk="0" hangingPunct="1">
              <a:lnSpc>
                <a:spcPct val="120000"/>
              </a:lnSpc>
              <a:spcBef>
                <a:spcPts val="500"/>
              </a:spcBef>
              <a:buClr>
                <a:schemeClr val="accent5"/>
              </a:buClr>
              <a:buFont typeface="Arial" panose="020B0604020202020204" pitchFamily="34" charset="0"/>
              <a:buChar char="•"/>
              <a:defRPr sz="1400" kern="1200">
                <a:solidFill>
                  <a:schemeClr val="tx2"/>
                </a:solidFill>
                <a:latin typeface="+mn-lt"/>
                <a:ea typeface="+mn-ea"/>
                <a:cs typeface="+mn-cs"/>
              </a:defRPr>
            </a:lvl4pPr>
            <a:lvl5pPr marL="2057400" indent="-228600" algn="l" defTabSz="914400" rtl="0" eaLnBrk="1" latinLnBrk="0" hangingPunct="1">
              <a:lnSpc>
                <a:spcPct val="120000"/>
              </a:lnSpc>
              <a:spcBef>
                <a:spcPts val="500"/>
              </a:spcBef>
              <a:buClr>
                <a:schemeClr val="accent5"/>
              </a:buClr>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tx1"/>
              </a:buClr>
            </a:pPr>
            <a:r>
              <a:rPr lang="en-US" b="1" dirty="0"/>
              <a:t>NYC Source Comparison</a:t>
            </a:r>
          </a:p>
          <a:p>
            <a:pPr>
              <a:buClr>
                <a:schemeClr val="tx1"/>
              </a:buClr>
            </a:pPr>
            <a:r>
              <a:rPr lang="en-US" dirty="0"/>
              <a:t>Street and CSO not different </a:t>
            </a:r>
          </a:p>
          <a:p>
            <a:pPr>
              <a:buClr>
                <a:schemeClr val="tx1"/>
              </a:buClr>
            </a:pPr>
            <a:r>
              <a:rPr lang="en-US" dirty="0"/>
              <a:t>Estuary significantly different than both street and CSO, p&lt;0.01 (Kruskal-Wallis)</a:t>
            </a:r>
          </a:p>
          <a:p>
            <a:pPr>
              <a:buClr>
                <a:schemeClr val="tx1"/>
              </a:buClr>
            </a:pPr>
            <a:r>
              <a:rPr lang="en-US" i="1" dirty="0"/>
              <a:t>The max value came on a wet weather  event at an estuarine site close to BB08, one of NYC largest CSO pipes.</a:t>
            </a:r>
            <a:endParaRPr lang="en-US" dirty="0"/>
          </a:p>
          <a:p>
            <a:endParaRPr lang="en-US" dirty="0"/>
          </a:p>
        </p:txBody>
      </p:sp>
      <p:pic>
        <p:nvPicPr>
          <p:cNvPr id="25" name="Shape 103">
            <a:extLst>
              <a:ext uri="{FF2B5EF4-FFF2-40B4-BE49-F238E27FC236}">
                <a16:creationId xmlns:a16="http://schemas.microsoft.com/office/drawing/2014/main" id="{5D5F0B95-CC80-314D-B092-D45A915F96EC}"/>
              </a:ext>
            </a:extLst>
          </p:cNvPr>
          <p:cNvPicPr preferRelativeResize="0"/>
          <p:nvPr/>
        </p:nvPicPr>
        <p:blipFill rotWithShape="1">
          <a:blip r:embed="rId3"/>
          <a:srcRect l="1125" r="18427" b="3"/>
          <a:stretch/>
        </p:blipFill>
        <p:spPr>
          <a:xfrm>
            <a:off x="9285889" y="1529339"/>
            <a:ext cx="2906110" cy="2181180"/>
          </a:xfrm>
          <a:prstGeom prst="rect">
            <a:avLst/>
          </a:prstGeom>
          <a:noFill/>
        </p:spPr>
      </p:pic>
      <p:pic>
        <p:nvPicPr>
          <p:cNvPr id="26" name="Content Placeholder 4" descr="A body of water with a city in the background&#10;&#10;Description automatically generated with medium confidence">
            <a:extLst>
              <a:ext uri="{FF2B5EF4-FFF2-40B4-BE49-F238E27FC236}">
                <a16:creationId xmlns:a16="http://schemas.microsoft.com/office/drawing/2014/main" id="{75DA61AE-0230-2343-8B52-619DA3937AB7}"/>
              </a:ext>
            </a:extLst>
          </p:cNvPr>
          <p:cNvPicPr>
            <a:picLocks noChangeAspect="1"/>
          </p:cNvPicPr>
          <p:nvPr/>
        </p:nvPicPr>
        <p:blipFill rotWithShape="1">
          <a:blip r:embed="rId4"/>
          <a:srcRect t="39868" r="3" b="3"/>
          <a:stretch/>
        </p:blipFill>
        <p:spPr>
          <a:xfrm>
            <a:off x="6922860" y="3707255"/>
            <a:ext cx="1773160" cy="3167036"/>
          </a:xfrm>
          <a:prstGeom prst="rect">
            <a:avLst/>
          </a:prstGeom>
        </p:spPr>
      </p:pic>
      <p:pic>
        <p:nvPicPr>
          <p:cNvPr id="28" name="Picture 27" descr="Flushing_Bay_CSO_flow_June_15_2015_editted.jpg">
            <a:extLst>
              <a:ext uri="{FF2B5EF4-FFF2-40B4-BE49-F238E27FC236}">
                <a16:creationId xmlns:a16="http://schemas.microsoft.com/office/drawing/2014/main" id="{71D1E1CB-8A3A-8547-B4B7-EAB83530B70D}"/>
              </a:ext>
            </a:extLst>
          </p:cNvPr>
          <p:cNvPicPr>
            <a:picLocks noChangeAspect="1"/>
          </p:cNvPicPr>
          <p:nvPr/>
        </p:nvPicPr>
        <p:blipFill>
          <a:blip r:embed="rId5" cstate="print">
            <a:extLst>
              <a:ext uri="{BEBA8EAE-BF5A-486C-A8C5-ECC9F3942E4B}">
                <a14:imgProps xmlns:a14="http://schemas.microsoft.com/office/drawing/2010/main">
                  <a14:imgLayer r:embed="rId6">
                    <a14:imgEffect>
                      <a14:brightnessContrast bright="37000" contrast="39000"/>
                    </a14:imgEffect>
                  </a14:imgLayer>
                </a14:imgProps>
              </a:ext>
              <a:ext uri="{28A0092B-C50C-407E-A947-70E740481C1C}">
                <a14:useLocalDpi xmlns:a14="http://schemas.microsoft.com/office/drawing/2010/main" val="0"/>
              </a:ext>
            </a:extLst>
          </a:blip>
          <a:stretch>
            <a:fillRect/>
          </a:stretch>
        </p:blipFill>
        <p:spPr>
          <a:xfrm>
            <a:off x="10428988" y="3748453"/>
            <a:ext cx="1806252" cy="3139190"/>
          </a:xfrm>
          <a:prstGeom prst="rect">
            <a:avLst/>
          </a:prstGeom>
        </p:spPr>
      </p:pic>
      <p:pic>
        <p:nvPicPr>
          <p:cNvPr id="29" name="Picture 2">
            <a:extLst>
              <a:ext uri="{FF2B5EF4-FFF2-40B4-BE49-F238E27FC236}">
                <a16:creationId xmlns:a16="http://schemas.microsoft.com/office/drawing/2014/main" id="{C74D573E-1A6A-1349-86C3-D126440B69C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812" y="3426861"/>
            <a:ext cx="3639358" cy="300642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1" name="Picture 2" descr="Stormwater | Red Oak, TX - Official Website">
            <a:extLst>
              <a:ext uri="{FF2B5EF4-FFF2-40B4-BE49-F238E27FC236}">
                <a16:creationId xmlns:a16="http://schemas.microsoft.com/office/drawing/2014/main" id="{1D625421-12EA-D649-8293-28AEFBC3DF3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677568" y="3710683"/>
            <a:ext cx="1806252" cy="3180646"/>
          </a:xfrm>
          <a:prstGeom prst="rect">
            <a:avLst/>
          </a:prstGeom>
          <a:noFill/>
          <a:extLst>
            <a:ext uri="{909E8E84-426E-40DD-AFC4-6F175D3DCCD1}">
              <a14:hiddenFill xmlns:a14="http://schemas.microsoft.com/office/drawing/2010/main">
                <a:solidFill>
                  <a:srgbClr val="FFFFFF"/>
                </a:solidFill>
              </a14:hiddenFill>
            </a:ext>
          </a:extLst>
        </p:spPr>
      </p:pic>
      <p:sp>
        <p:nvSpPr>
          <p:cNvPr id="32" name="Rectangle 31">
            <a:extLst>
              <a:ext uri="{FF2B5EF4-FFF2-40B4-BE49-F238E27FC236}">
                <a16:creationId xmlns:a16="http://schemas.microsoft.com/office/drawing/2014/main" id="{37E2E0D4-506B-EF46-8A56-95119DCA9107}"/>
              </a:ext>
            </a:extLst>
          </p:cNvPr>
          <p:cNvSpPr/>
          <p:nvPr/>
        </p:nvSpPr>
        <p:spPr>
          <a:xfrm>
            <a:off x="9427779" y="0"/>
            <a:ext cx="2764220" cy="1355835"/>
          </a:xfrm>
          <a:prstGeom prst="rect">
            <a:avLst/>
          </a:prstGeom>
          <a:solidFill>
            <a:schemeClr val="accent1">
              <a:alpha val="63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ysClr val="windowText" lastClr="000000"/>
              </a:solidFill>
            </a:endParaRPr>
          </a:p>
        </p:txBody>
      </p:sp>
      <p:sp>
        <p:nvSpPr>
          <p:cNvPr id="33" name="TextBox 32">
            <a:extLst>
              <a:ext uri="{FF2B5EF4-FFF2-40B4-BE49-F238E27FC236}">
                <a16:creationId xmlns:a16="http://schemas.microsoft.com/office/drawing/2014/main" id="{5AE1163E-DAEE-C94E-B686-7F612A7127D0}"/>
              </a:ext>
            </a:extLst>
          </p:cNvPr>
          <p:cNvSpPr txBox="1"/>
          <p:nvPr/>
        </p:nvSpPr>
        <p:spPr>
          <a:xfrm>
            <a:off x="9427778" y="493251"/>
            <a:ext cx="2695493" cy="369332"/>
          </a:xfrm>
          <a:prstGeom prst="rect">
            <a:avLst/>
          </a:prstGeom>
          <a:noFill/>
        </p:spPr>
        <p:txBody>
          <a:bodyPr wrap="square" rtlCol="0">
            <a:spAutoFit/>
          </a:bodyPr>
          <a:lstStyle/>
          <a:p>
            <a:pPr algn="ctr"/>
            <a:r>
              <a:rPr lang="en-US" dirty="0">
                <a:latin typeface="Garamond" panose="02020404030301010803" pitchFamily="18" charset="0"/>
              </a:rPr>
              <a:t>Zoom Pop-out here</a:t>
            </a:r>
          </a:p>
        </p:txBody>
      </p:sp>
    </p:spTree>
    <p:extLst>
      <p:ext uri="{BB962C8B-B14F-4D97-AF65-F5344CB8AC3E}">
        <p14:creationId xmlns:p14="http://schemas.microsoft.com/office/powerpoint/2010/main" val="1166847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03B659-F333-DB44-A92D-58143FC5554B}"/>
              </a:ext>
            </a:extLst>
          </p:cNvPr>
          <p:cNvSpPr>
            <a:spLocks noGrp="1"/>
          </p:cNvSpPr>
          <p:nvPr>
            <p:ph type="title"/>
          </p:nvPr>
        </p:nvSpPr>
        <p:spPr>
          <a:xfrm>
            <a:off x="255284" y="79844"/>
            <a:ext cx="6054075" cy="1329004"/>
          </a:xfrm>
        </p:spPr>
        <p:txBody>
          <a:bodyPr>
            <a:normAutofit/>
          </a:bodyPr>
          <a:lstStyle/>
          <a:p>
            <a:r>
              <a:rPr lang="en-US" dirty="0"/>
              <a:t>NYC Project Summary</a:t>
            </a:r>
          </a:p>
        </p:txBody>
      </p:sp>
      <p:pic>
        <p:nvPicPr>
          <p:cNvPr id="5" name="Picture 4" descr="Begging Port Authority to fix Flushing Bay Promenade is an empty gesture">
            <a:extLst>
              <a:ext uri="{FF2B5EF4-FFF2-40B4-BE49-F238E27FC236}">
                <a16:creationId xmlns:a16="http://schemas.microsoft.com/office/drawing/2014/main" id="{628DCCC5-E26A-BA46-A579-5FC4D50A1B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44164" y="4470837"/>
            <a:ext cx="4335867" cy="238716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6" name="Picture 5" descr="A picture containing outdoor, sky, road, ground&#10;&#10;Description automatically generated">
            <a:extLst>
              <a:ext uri="{FF2B5EF4-FFF2-40B4-BE49-F238E27FC236}">
                <a16:creationId xmlns:a16="http://schemas.microsoft.com/office/drawing/2014/main" id="{E4734837-9112-C743-9BA5-66D8B19531C0}"/>
              </a:ext>
            </a:extLst>
          </p:cNvPr>
          <p:cNvPicPr>
            <a:picLocks noChangeAspect="1"/>
          </p:cNvPicPr>
          <p:nvPr/>
        </p:nvPicPr>
        <p:blipFill>
          <a:blip r:embed="rId4"/>
          <a:stretch>
            <a:fillRect/>
          </a:stretch>
        </p:blipFill>
        <p:spPr>
          <a:xfrm>
            <a:off x="8080031" y="4470837"/>
            <a:ext cx="4111969" cy="2387163"/>
          </a:xfrm>
          <a:prstGeom prst="rect">
            <a:avLst/>
          </a:prstGeom>
          <a:ln>
            <a:noFill/>
          </a:ln>
          <a:effectLst>
            <a:outerShdw blurRad="190500" algn="tl" rotWithShape="0">
              <a:srgbClr val="000000">
                <a:alpha val="70000"/>
              </a:srgbClr>
            </a:outerShdw>
          </a:effectLst>
        </p:spPr>
      </p:pic>
      <p:sp>
        <p:nvSpPr>
          <p:cNvPr id="8" name="Content Placeholder 2">
            <a:extLst>
              <a:ext uri="{FF2B5EF4-FFF2-40B4-BE49-F238E27FC236}">
                <a16:creationId xmlns:a16="http://schemas.microsoft.com/office/drawing/2014/main" id="{295B9004-B978-454A-9114-CB1858DDDF1C}"/>
              </a:ext>
            </a:extLst>
          </p:cNvPr>
          <p:cNvSpPr txBox="1">
            <a:spLocks/>
          </p:cNvSpPr>
          <p:nvPr/>
        </p:nvSpPr>
        <p:spPr>
          <a:xfrm>
            <a:off x="255284" y="1294413"/>
            <a:ext cx="6477000" cy="3182141"/>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Clr>
                <a:schemeClr val="accent5"/>
              </a:buClr>
              <a:buFont typeface="Arial" panose="020B0604020202020204" pitchFamily="34" charset="0"/>
              <a:buChar char="•"/>
              <a:defRPr sz="2000" kern="1200">
                <a:solidFill>
                  <a:schemeClr val="tx2"/>
                </a:solidFill>
                <a:latin typeface="+mn-lt"/>
                <a:ea typeface="+mn-ea"/>
                <a:cs typeface="+mn-cs"/>
              </a:defRPr>
            </a:lvl1pPr>
            <a:lvl2pPr marL="685800" indent="-228600" algn="l" defTabSz="914400" rtl="0" eaLnBrk="1" latinLnBrk="0" hangingPunct="1">
              <a:lnSpc>
                <a:spcPct val="120000"/>
              </a:lnSpc>
              <a:spcBef>
                <a:spcPts val="500"/>
              </a:spcBef>
              <a:buClr>
                <a:schemeClr val="accent5"/>
              </a:buClr>
              <a:buFont typeface="Arial" panose="020B0604020202020204" pitchFamily="34" charset="0"/>
              <a:buChar char="•"/>
              <a:defRPr sz="1800" kern="1200">
                <a:solidFill>
                  <a:schemeClr val="tx2"/>
                </a:solidFill>
                <a:latin typeface="+mn-lt"/>
                <a:ea typeface="+mn-ea"/>
                <a:cs typeface="+mn-cs"/>
              </a:defRPr>
            </a:lvl2pPr>
            <a:lvl3pPr marL="1143000" indent="-228600" algn="l" defTabSz="914400" rtl="0" eaLnBrk="1" latinLnBrk="0" hangingPunct="1">
              <a:lnSpc>
                <a:spcPct val="120000"/>
              </a:lnSpc>
              <a:spcBef>
                <a:spcPts val="500"/>
              </a:spcBef>
              <a:buClr>
                <a:schemeClr val="accent5"/>
              </a:buClr>
              <a:buFont typeface="Arial" panose="020B0604020202020204" pitchFamily="34" charset="0"/>
              <a:buChar char="•"/>
              <a:defRPr sz="1600" kern="1200">
                <a:solidFill>
                  <a:schemeClr val="tx2"/>
                </a:solidFill>
                <a:latin typeface="+mn-lt"/>
                <a:ea typeface="+mn-ea"/>
                <a:cs typeface="+mn-cs"/>
              </a:defRPr>
            </a:lvl3pPr>
            <a:lvl4pPr marL="1600200" indent="-228600" algn="l" defTabSz="914400" rtl="0" eaLnBrk="1" latinLnBrk="0" hangingPunct="1">
              <a:lnSpc>
                <a:spcPct val="120000"/>
              </a:lnSpc>
              <a:spcBef>
                <a:spcPts val="500"/>
              </a:spcBef>
              <a:buClr>
                <a:schemeClr val="accent5"/>
              </a:buClr>
              <a:buFont typeface="Arial" panose="020B0604020202020204" pitchFamily="34" charset="0"/>
              <a:buChar char="•"/>
              <a:defRPr sz="1400" kern="1200">
                <a:solidFill>
                  <a:schemeClr val="tx2"/>
                </a:solidFill>
                <a:latin typeface="+mn-lt"/>
                <a:ea typeface="+mn-ea"/>
                <a:cs typeface="+mn-cs"/>
              </a:defRPr>
            </a:lvl4pPr>
            <a:lvl5pPr marL="2057400" indent="-228600" algn="l" defTabSz="914400" rtl="0" eaLnBrk="1" latinLnBrk="0" hangingPunct="1">
              <a:lnSpc>
                <a:spcPct val="120000"/>
              </a:lnSpc>
              <a:spcBef>
                <a:spcPts val="500"/>
              </a:spcBef>
              <a:buClr>
                <a:schemeClr val="accent5"/>
              </a:buClr>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These results present a strong initial indication of wet weather contamination from the street water input into the estuarine environment.</a:t>
            </a:r>
          </a:p>
          <a:p>
            <a:pPr marL="0" indent="0">
              <a:buNone/>
            </a:pPr>
            <a:endParaRPr lang="en-US" dirty="0"/>
          </a:p>
          <a:p>
            <a:r>
              <a:rPr lang="en-US" dirty="0"/>
              <a:t>Confirmation of Detection of L. pneumophila and serotyping of strain 1, 5, and 6. from EMLS laboratory.</a:t>
            </a:r>
          </a:p>
          <a:p>
            <a:endParaRPr lang="en-US" dirty="0"/>
          </a:p>
        </p:txBody>
      </p:sp>
      <p:sp>
        <p:nvSpPr>
          <p:cNvPr id="11" name="Rectangle 10">
            <a:extLst>
              <a:ext uri="{FF2B5EF4-FFF2-40B4-BE49-F238E27FC236}">
                <a16:creationId xmlns:a16="http://schemas.microsoft.com/office/drawing/2014/main" id="{1C8BBE83-7201-574C-9609-C4CA7F89843C}"/>
              </a:ext>
            </a:extLst>
          </p:cNvPr>
          <p:cNvSpPr/>
          <p:nvPr/>
        </p:nvSpPr>
        <p:spPr>
          <a:xfrm>
            <a:off x="9427779" y="0"/>
            <a:ext cx="2764220" cy="1355835"/>
          </a:xfrm>
          <a:prstGeom prst="rect">
            <a:avLst/>
          </a:prstGeom>
          <a:solidFill>
            <a:schemeClr val="accent1">
              <a:alpha val="63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ysClr val="windowText" lastClr="000000"/>
              </a:solidFill>
            </a:endParaRPr>
          </a:p>
        </p:txBody>
      </p:sp>
      <p:sp>
        <p:nvSpPr>
          <p:cNvPr id="12" name="TextBox 11">
            <a:extLst>
              <a:ext uri="{FF2B5EF4-FFF2-40B4-BE49-F238E27FC236}">
                <a16:creationId xmlns:a16="http://schemas.microsoft.com/office/drawing/2014/main" id="{6508C732-C01B-A34D-9C1F-0AD974259365}"/>
              </a:ext>
            </a:extLst>
          </p:cNvPr>
          <p:cNvSpPr txBox="1"/>
          <p:nvPr/>
        </p:nvSpPr>
        <p:spPr>
          <a:xfrm>
            <a:off x="9427778" y="493251"/>
            <a:ext cx="2695493" cy="369332"/>
          </a:xfrm>
          <a:prstGeom prst="rect">
            <a:avLst/>
          </a:prstGeom>
          <a:noFill/>
        </p:spPr>
        <p:txBody>
          <a:bodyPr wrap="square" rtlCol="0">
            <a:spAutoFit/>
          </a:bodyPr>
          <a:lstStyle/>
          <a:p>
            <a:pPr algn="ctr"/>
            <a:r>
              <a:rPr lang="en-US" dirty="0">
                <a:latin typeface="Garamond" panose="02020404030301010803" pitchFamily="18" charset="0"/>
              </a:rPr>
              <a:t>Zoom Pop-out here</a:t>
            </a:r>
          </a:p>
        </p:txBody>
      </p:sp>
      <p:pic>
        <p:nvPicPr>
          <p:cNvPr id="13" name="Picture 12">
            <a:extLst>
              <a:ext uri="{FF2B5EF4-FFF2-40B4-BE49-F238E27FC236}">
                <a16:creationId xmlns:a16="http://schemas.microsoft.com/office/drawing/2014/main" id="{394E2072-FFBF-3645-A2C1-17C4D6AC3A8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614" y="4416971"/>
            <a:ext cx="3716550" cy="2441029"/>
          </a:xfrm>
          <a:prstGeom prst="rect">
            <a:avLst/>
          </a:prstGeom>
        </p:spPr>
      </p:pic>
      <p:pic>
        <p:nvPicPr>
          <p:cNvPr id="14" name="Picture 13">
            <a:extLst>
              <a:ext uri="{FF2B5EF4-FFF2-40B4-BE49-F238E27FC236}">
                <a16:creationId xmlns:a16="http://schemas.microsoft.com/office/drawing/2014/main" id="{EC5A46B4-A14D-F14D-B31A-96B935FE866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27779" y="1507199"/>
            <a:ext cx="2764222" cy="2909772"/>
          </a:xfrm>
          <a:prstGeom prst="rect">
            <a:avLst/>
          </a:prstGeom>
        </p:spPr>
      </p:pic>
    </p:spTree>
    <p:extLst>
      <p:ext uri="{BB962C8B-B14F-4D97-AF65-F5344CB8AC3E}">
        <p14:creationId xmlns:p14="http://schemas.microsoft.com/office/powerpoint/2010/main" val="24692725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03B659-F333-DB44-A92D-58143FC5554B}"/>
              </a:ext>
            </a:extLst>
          </p:cNvPr>
          <p:cNvSpPr>
            <a:spLocks noGrp="1"/>
          </p:cNvSpPr>
          <p:nvPr>
            <p:ph type="title"/>
          </p:nvPr>
        </p:nvSpPr>
        <p:spPr>
          <a:xfrm>
            <a:off x="905256" y="346828"/>
            <a:ext cx="8909304" cy="1329004"/>
          </a:xfrm>
        </p:spPr>
        <p:txBody>
          <a:bodyPr/>
          <a:lstStyle/>
          <a:p>
            <a:r>
              <a:rPr lang="en-US" dirty="0"/>
              <a:t>Upper Hudson River Estuary </a:t>
            </a:r>
            <a:br>
              <a:rPr lang="en-US" dirty="0"/>
            </a:br>
            <a:r>
              <a:rPr lang="en-US" dirty="0"/>
              <a:t>Project Significance</a:t>
            </a:r>
          </a:p>
        </p:txBody>
      </p:sp>
      <p:sp>
        <p:nvSpPr>
          <p:cNvPr id="3" name="Content Placeholder 2">
            <a:extLst>
              <a:ext uri="{FF2B5EF4-FFF2-40B4-BE49-F238E27FC236}">
                <a16:creationId xmlns:a16="http://schemas.microsoft.com/office/drawing/2014/main" id="{814A64F3-8EAD-DD40-A6B9-D143097FB955}"/>
              </a:ext>
            </a:extLst>
          </p:cNvPr>
          <p:cNvSpPr>
            <a:spLocks noGrp="1"/>
          </p:cNvSpPr>
          <p:nvPr>
            <p:ph idx="1"/>
          </p:nvPr>
        </p:nvSpPr>
        <p:spPr>
          <a:xfrm>
            <a:off x="905255" y="1919672"/>
            <a:ext cx="9914860" cy="2249712"/>
          </a:xfrm>
        </p:spPr>
        <p:txBody>
          <a:bodyPr/>
          <a:lstStyle/>
          <a:p>
            <a:r>
              <a:rPr lang="en-US" dirty="0"/>
              <a:t>These data provide a unique contribution to the larger literature on Legionella ecology. </a:t>
            </a:r>
          </a:p>
          <a:p>
            <a:r>
              <a:rPr lang="en-US" dirty="0"/>
              <a:t>The preliminary data indicated that stormwater was a major source to waterways, it is not clear if this is restricted to urban environments or more broadly applicable.</a:t>
            </a:r>
          </a:p>
          <a:p>
            <a:endParaRPr lang="en-US" dirty="0"/>
          </a:p>
          <a:p>
            <a:pPr marL="0" indent="0">
              <a:buNone/>
            </a:pPr>
            <a:endParaRPr lang="en-US" dirty="0"/>
          </a:p>
        </p:txBody>
      </p:sp>
      <p:pic>
        <p:nvPicPr>
          <p:cNvPr id="19462" name="Picture 6" descr="Saw Kill (Hudson River tributary) - Wikiwand">
            <a:extLst>
              <a:ext uri="{FF2B5EF4-FFF2-40B4-BE49-F238E27FC236}">
                <a16:creationId xmlns:a16="http://schemas.microsoft.com/office/drawing/2014/main" id="{9A4EA0F8-8BF7-314F-AF5D-53E009DFA2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169384"/>
            <a:ext cx="4034791" cy="2688616"/>
          </a:xfrm>
          <a:prstGeom prst="rect">
            <a:avLst/>
          </a:prstGeom>
          <a:noFill/>
          <a:extLst>
            <a:ext uri="{909E8E84-426E-40DD-AFC4-6F175D3DCCD1}">
              <a14:hiddenFill xmlns:a14="http://schemas.microsoft.com/office/drawing/2010/main">
                <a:solidFill>
                  <a:srgbClr val="FFFFFF"/>
                </a:solidFill>
              </a14:hiddenFill>
            </a:ext>
          </a:extLst>
        </p:spPr>
      </p:pic>
      <p:pic>
        <p:nvPicPr>
          <p:cNvPr id="19468" name="Picture 12" descr="Red Hook, Dutchess County, NY October 2007 Market Analysis">
            <a:extLst>
              <a:ext uri="{FF2B5EF4-FFF2-40B4-BE49-F238E27FC236}">
                <a16:creationId xmlns:a16="http://schemas.microsoft.com/office/drawing/2014/main" id="{A187F0D1-1150-A94F-A7B9-8FE840DA24E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34791" y="4169384"/>
            <a:ext cx="3584821" cy="2688616"/>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CB842885-2310-AA40-859D-42BBA04AAA70}"/>
              </a:ext>
            </a:extLst>
          </p:cNvPr>
          <p:cNvSpPr/>
          <p:nvPr/>
        </p:nvSpPr>
        <p:spPr>
          <a:xfrm>
            <a:off x="9427779" y="0"/>
            <a:ext cx="2764220" cy="1355835"/>
          </a:xfrm>
          <a:prstGeom prst="rect">
            <a:avLst/>
          </a:prstGeom>
          <a:solidFill>
            <a:schemeClr val="accent1">
              <a:alpha val="63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ysClr val="windowText" lastClr="000000"/>
              </a:solidFill>
            </a:endParaRPr>
          </a:p>
        </p:txBody>
      </p:sp>
      <p:sp>
        <p:nvSpPr>
          <p:cNvPr id="11" name="TextBox 10">
            <a:extLst>
              <a:ext uri="{FF2B5EF4-FFF2-40B4-BE49-F238E27FC236}">
                <a16:creationId xmlns:a16="http://schemas.microsoft.com/office/drawing/2014/main" id="{6762F736-D01D-8646-8D7D-45051B1D9A34}"/>
              </a:ext>
            </a:extLst>
          </p:cNvPr>
          <p:cNvSpPr txBox="1"/>
          <p:nvPr/>
        </p:nvSpPr>
        <p:spPr>
          <a:xfrm>
            <a:off x="9427778" y="493251"/>
            <a:ext cx="2695493" cy="369332"/>
          </a:xfrm>
          <a:prstGeom prst="rect">
            <a:avLst/>
          </a:prstGeom>
          <a:noFill/>
        </p:spPr>
        <p:txBody>
          <a:bodyPr wrap="square" rtlCol="0">
            <a:spAutoFit/>
          </a:bodyPr>
          <a:lstStyle/>
          <a:p>
            <a:pPr algn="ctr"/>
            <a:r>
              <a:rPr lang="en-US" dirty="0">
                <a:latin typeface="Garamond" panose="02020404030301010803" pitchFamily="18" charset="0"/>
              </a:rPr>
              <a:t>Zoom Pop-out here</a:t>
            </a:r>
          </a:p>
        </p:txBody>
      </p:sp>
    </p:spTree>
    <p:extLst>
      <p:ext uri="{BB962C8B-B14F-4D97-AF65-F5344CB8AC3E}">
        <p14:creationId xmlns:p14="http://schemas.microsoft.com/office/powerpoint/2010/main" val="25680024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3A7FB8-A0A6-484B-970D-169EF3B0D06D}"/>
              </a:ext>
            </a:extLst>
          </p:cNvPr>
          <p:cNvSpPr>
            <a:spLocks noGrp="1"/>
          </p:cNvSpPr>
          <p:nvPr>
            <p:ph type="title"/>
          </p:nvPr>
        </p:nvSpPr>
        <p:spPr>
          <a:xfrm>
            <a:off x="949594" y="224908"/>
            <a:ext cx="10292812" cy="1201556"/>
          </a:xfrm>
        </p:spPr>
        <p:txBody>
          <a:bodyPr>
            <a:normAutofit fontScale="90000"/>
          </a:bodyPr>
          <a:lstStyle/>
          <a:p>
            <a:r>
              <a:rPr lang="en-US" dirty="0"/>
              <a:t>Hudson River Estuary Project Objectives </a:t>
            </a:r>
          </a:p>
        </p:txBody>
      </p:sp>
      <p:sp>
        <p:nvSpPr>
          <p:cNvPr id="3" name="Content Placeholder 2">
            <a:extLst>
              <a:ext uri="{FF2B5EF4-FFF2-40B4-BE49-F238E27FC236}">
                <a16:creationId xmlns:a16="http://schemas.microsoft.com/office/drawing/2014/main" id="{8DFF6760-837D-6C4F-8B62-ACF240B8EA76}"/>
              </a:ext>
            </a:extLst>
          </p:cNvPr>
          <p:cNvSpPr>
            <a:spLocks noGrp="1"/>
          </p:cNvSpPr>
          <p:nvPr>
            <p:ph idx="1"/>
          </p:nvPr>
        </p:nvSpPr>
        <p:spPr>
          <a:xfrm>
            <a:off x="949594" y="1426464"/>
            <a:ext cx="9914860" cy="5327904"/>
          </a:xfrm>
        </p:spPr>
        <p:txBody>
          <a:bodyPr>
            <a:normAutofit fontScale="92500" lnSpcReduction="10000"/>
          </a:bodyPr>
          <a:lstStyle/>
          <a:p>
            <a:r>
              <a:rPr lang="en-US" b="1" dirty="0"/>
              <a:t>Determine if </a:t>
            </a:r>
            <a:r>
              <a:rPr lang="en-US" b="1" i="1" dirty="0"/>
              <a:t>Legionella </a:t>
            </a:r>
            <a:r>
              <a:rPr lang="en-US" b="1" dirty="0"/>
              <a:t>can be detected in the freshwater Hudson River shoreline environment:</a:t>
            </a:r>
          </a:p>
          <a:p>
            <a:pPr lvl="1"/>
            <a:r>
              <a:rPr lang="en-US" dirty="0"/>
              <a:t>a) Sample and analyze suburban and rural </a:t>
            </a:r>
            <a:r>
              <a:rPr lang="en-US" dirty="0" err="1"/>
              <a:t>streetwater</a:t>
            </a:r>
            <a:r>
              <a:rPr lang="en-US" dirty="0"/>
              <a:t> (in the </a:t>
            </a:r>
            <a:r>
              <a:rPr lang="en-US" dirty="0" err="1"/>
              <a:t>Sawkill</a:t>
            </a:r>
            <a:r>
              <a:rPr lang="en-US" dirty="0"/>
              <a:t> watershed).</a:t>
            </a:r>
          </a:p>
          <a:p>
            <a:pPr lvl="1"/>
            <a:r>
              <a:rPr lang="en-US" dirty="0"/>
              <a:t>b) Sample and analyze a freshwater tributary of the Hudson River (</a:t>
            </a:r>
            <a:r>
              <a:rPr lang="en-US" dirty="0" err="1"/>
              <a:t>Sawkill</a:t>
            </a:r>
            <a:r>
              <a:rPr lang="en-US" dirty="0"/>
              <a:t> Creek). </a:t>
            </a:r>
          </a:p>
          <a:p>
            <a:pPr lvl="1"/>
            <a:r>
              <a:rPr lang="en-US" dirty="0"/>
              <a:t>c) Sample shoreline and mid-channel Hudson River samples proximal to Bard  College. </a:t>
            </a:r>
            <a:endParaRPr lang="en-US" b="1" dirty="0"/>
          </a:p>
          <a:p>
            <a:r>
              <a:rPr lang="en-US" b="1" dirty="0"/>
              <a:t>Determine if the concentration of Legionella is influenced by CSO and stormwater input to a small Hudson River tributary (</a:t>
            </a:r>
            <a:r>
              <a:rPr lang="en-US" b="1" dirty="0" err="1"/>
              <a:t>Sawkill</a:t>
            </a:r>
            <a:r>
              <a:rPr lang="en-US" b="1" dirty="0"/>
              <a:t>):</a:t>
            </a:r>
          </a:p>
          <a:p>
            <a:pPr lvl="1"/>
            <a:r>
              <a:rPr lang="en-US" dirty="0"/>
              <a:t>a) Gather and analyze samples in both dry and wet weather conditions. </a:t>
            </a:r>
          </a:p>
          <a:p>
            <a:pPr lvl="1"/>
            <a:r>
              <a:rPr lang="en-US" dirty="0"/>
              <a:t>b) Analyze water samples above and below, a CSO outflow pipe. </a:t>
            </a:r>
          </a:p>
          <a:p>
            <a:pPr lvl="1"/>
            <a:r>
              <a:rPr lang="en-US" dirty="0"/>
              <a:t>c) Sample in CSO and direct stormwater discharge to the </a:t>
            </a:r>
            <a:r>
              <a:rPr lang="en-US" dirty="0" err="1"/>
              <a:t>Sawkill</a:t>
            </a:r>
            <a:r>
              <a:rPr lang="en-US" dirty="0"/>
              <a:t>. </a:t>
            </a:r>
            <a:endParaRPr lang="en-US" b="1" dirty="0"/>
          </a:p>
          <a:p>
            <a:r>
              <a:rPr lang="en-US" b="1" dirty="0"/>
              <a:t>Compare patterns of </a:t>
            </a:r>
            <a:r>
              <a:rPr lang="en-US" b="1" i="1" dirty="0"/>
              <a:t>Legionella </a:t>
            </a:r>
            <a:r>
              <a:rPr lang="en-US" b="1" dirty="0"/>
              <a:t>in differing Hudson River environments</a:t>
            </a:r>
          </a:p>
          <a:p>
            <a:pPr lvl="1"/>
            <a:r>
              <a:rPr lang="en-US" dirty="0"/>
              <a:t>a) Compare data in suburban/rural vs urban </a:t>
            </a:r>
            <a:r>
              <a:rPr lang="en-US" dirty="0" err="1"/>
              <a:t>streetwater</a:t>
            </a:r>
            <a:r>
              <a:rPr lang="en-US" dirty="0"/>
              <a:t> </a:t>
            </a:r>
          </a:p>
          <a:p>
            <a:pPr lvl="1"/>
            <a:r>
              <a:rPr lang="en-US" dirty="0"/>
              <a:t>b) Compare samples from freshwater vs saline components of the HRE. </a:t>
            </a:r>
            <a:br>
              <a:rPr lang="en-US" dirty="0"/>
            </a:br>
            <a:endParaRPr lang="en-US" dirty="0"/>
          </a:p>
        </p:txBody>
      </p:sp>
      <p:sp>
        <p:nvSpPr>
          <p:cNvPr id="4" name="TextBox 3">
            <a:extLst>
              <a:ext uri="{FF2B5EF4-FFF2-40B4-BE49-F238E27FC236}">
                <a16:creationId xmlns:a16="http://schemas.microsoft.com/office/drawing/2014/main" id="{EDDFB03F-00CC-E946-84C4-A648633EA1EE}"/>
              </a:ext>
            </a:extLst>
          </p:cNvPr>
          <p:cNvSpPr txBox="1"/>
          <p:nvPr/>
        </p:nvSpPr>
        <p:spPr>
          <a:xfrm rot="20470114">
            <a:off x="1933123" y="2529684"/>
            <a:ext cx="7144416" cy="1862048"/>
          </a:xfrm>
          <a:prstGeom prst="rect">
            <a:avLst/>
          </a:prstGeom>
          <a:solidFill>
            <a:schemeClr val="accent3">
              <a:lumMod val="75000"/>
            </a:schemeClr>
          </a:solidFill>
        </p:spPr>
        <p:txBody>
          <a:bodyPr wrap="square" rtlCol="0">
            <a:spAutoFit/>
          </a:bodyPr>
          <a:lstStyle/>
          <a:p>
            <a:r>
              <a:rPr lang="en-US" sz="11500" b="1" dirty="0"/>
              <a:t>COVID-19</a:t>
            </a:r>
          </a:p>
        </p:txBody>
      </p:sp>
      <p:sp>
        <p:nvSpPr>
          <p:cNvPr id="5" name="Rectangle 4">
            <a:extLst>
              <a:ext uri="{FF2B5EF4-FFF2-40B4-BE49-F238E27FC236}">
                <a16:creationId xmlns:a16="http://schemas.microsoft.com/office/drawing/2014/main" id="{19C9D2F8-CCFB-BC4C-8915-9C9A11A6B4A4}"/>
              </a:ext>
            </a:extLst>
          </p:cNvPr>
          <p:cNvSpPr/>
          <p:nvPr/>
        </p:nvSpPr>
        <p:spPr>
          <a:xfrm>
            <a:off x="9427779" y="0"/>
            <a:ext cx="2764220" cy="1355835"/>
          </a:xfrm>
          <a:prstGeom prst="rect">
            <a:avLst/>
          </a:prstGeom>
          <a:solidFill>
            <a:schemeClr val="accent1">
              <a:alpha val="63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ysClr val="windowText" lastClr="000000"/>
              </a:solidFill>
            </a:endParaRPr>
          </a:p>
        </p:txBody>
      </p:sp>
      <p:sp>
        <p:nvSpPr>
          <p:cNvPr id="6" name="TextBox 5">
            <a:extLst>
              <a:ext uri="{FF2B5EF4-FFF2-40B4-BE49-F238E27FC236}">
                <a16:creationId xmlns:a16="http://schemas.microsoft.com/office/drawing/2014/main" id="{E2BBE3E0-4A84-2349-8CC8-5BD63256A037}"/>
              </a:ext>
            </a:extLst>
          </p:cNvPr>
          <p:cNvSpPr txBox="1"/>
          <p:nvPr/>
        </p:nvSpPr>
        <p:spPr>
          <a:xfrm>
            <a:off x="9427778" y="493251"/>
            <a:ext cx="2695493" cy="369332"/>
          </a:xfrm>
          <a:prstGeom prst="rect">
            <a:avLst/>
          </a:prstGeom>
          <a:noFill/>
        </p:spPr>
        <p:txBody>
          <a:bodyPr wrap="square" rtlCol="0">
            <a:spAutoFit/>
          </a:bodyPr>
          <a:lstStyle/>
          <a:p>
            <a:pPr algn="ctr"/>
            <a:r>
              <a:rPr lang="en-US" dirty="0">
                <a:latin typeface="Garamond" panose="02020404030301010803" pitchFamily="18" charset="0"/>
              </a:rPr>
              <a:t>Zoom Pop-out here</a:t>
            </a:r>
          </a:p>
        </p:txBody>
      </p:sp>
    </p:spTree>
    <p:extLst>
      <p:ext uri="{BB962C8B-B14F-4D97-AF65-F5344CB8AC3E}">
        <p14:creationId xmlns:p14="http://schemas.microsoft.com/office/powerpoint/2010/main" val="3249171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75" name="Rectangle 74">
            <a:extLst>
              <a:ext uri="{FF2B5EF4-FFF2-40B4-BE49-F238E27FC236}">
                <a16:creationId xmlns:a16="http://schemas.microsoft.com/office/drawing/2014/main" id="{8B55484F-96FF-4BC6-B9DF-77E9282449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537"/>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Freeform: Shape 76">
            <a:extLst>
              <a:ext uri="{FF2B5EF4-FFF2-40B4-BE49-F238E27FC236}">
                <a16:creationId xmlns:a16="http://schemas.microsoft.com/office/drawing/2014/main" id="{AFE645D1-75C3-4E09-A16C-677DE3124D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537"/>
            <a:ext cx="12192000" cy="4463002"/>
          </a:xfrm>
          <a:custGeom>
            <a:avLst/>
            <a:gdLst>
              <a:gd name="connsiteX0" fmla="*/ 0 w 12192000"/>
              <a:gd name="connsiteY0" fmla="*/ 0 h 4463002"/>
              <a:gd name="connsiteX1" fmla="*/ 12192000 w 12192000"/>
              <a:gd name="connsiteY1" fmla="*/ 0 h 4463002"/>
              <a:gd name="connsiteX2" fmla="*/ 12192000 w 12192000"/>
              <a:gd name="connsiteY2" fmla="*/ 4463002 h 4463002"/>
              <a:gd name="connsiteX3" fmla="*/ 12190378 w 12192000"/>
              <a:gd name="connsiteY3" fmla="*/ 4428749 h 4463002"/>
              <a:gd name="connsiteX4" fmla="*/ 9998648 w 12192000"/>
              <a:gd name="connsiteY4" fmla="*/ 2223060 h 4463002"/>
              <a:gd name="connsiteX5" fmla="*/ 9764803 w 12192000"/>
              <a:gd name="connsiteY5" fmla="*/ 2211252 h 4463002"/>
              <a:gd name="connsiteX6" fmla="*/ 9764803 w 12192000"/>
              <a:gd name="connsiteY6" fmla="*/ 2210393 h 4463002"/>
              <a:gd name="connsiteX7" fmla="*/ 9747766 w 12192000"/>
              <a:gd name="connsiteY7" fmla="*/ 2210393 h 4463002"/>
              <a:gd name="connsiteX8" fmla="*/ 8245750 w 12192000"/>
              <a:gd name="connsiteY8" fmla="*/ 2210393 h 4463002"/>
              <a:gd name="connsiteX9" fmla="*/ 7449050 w 12192000"/>
              <a:gd name="connsiteY9" fmla="*/ 2210393 h 4463002"/>
              <a:gd name="connsiteX10" fmla="*/ 7294008 w 12192000"/>
              <a:gd name="connsiteY10" fmla="*/ 2210393 h 4463002"/>
              <a:gd name="connsiteX11" fmla="*/ 6051190 w 12192000"/>
              <a:gd name="connsiteY11" fmla="*/ 2210393 h 4463002"/>
              <a:gd name="connsiteX12" fmla="*/ 5343524 w 12192000"/>
              <a:gd name="connsiteY12" fmla="*/ 2210393 h 4463002"/>
              <a:gd name="connsiteX13" fmla="*/ 5343524 w 12192000"/>
              <a:gd name="connsiteY13" fmla="*/ 2209238 h 4463002"/>
              <a:gd name="connsiteX14" fmla="*/ 0 w 12192000"/>
              <a:gd name="connsiteY14" fmla="*/ 2209238 h 4463002"/>
              <a:gd name="connsiteX0" fmla="*/ 0 w 12192000"/>
              <a:gd name="connsiteY0" fmla="*/ 0 h 4463002"/>
              <a:gd name="connsiteX1" fmla="*/ 12192000 w 12192000"/>
              <a:gd name="connsiteY1" fmla="*/ 0 h 4463002"/>
              <a:gd name="connsiteX2" fmla="*/ 12192000 w 12192000"/>
              <a:gd name="connsiteY2" fmla="*/ 4463002 h 4463002"/>
              <a:gd name="connsiteX3" fmla="*/ 12190378 w 12192000"/>
              <a:gd name="connsiteY3" fmla="*/ 4428749 h 4463002"/>
              <a:gd name="connsiteX4" fmla="*/ 9998648 w 12192000"/>
              <a:gd name="connsiteY4" fmla="*/ 2223060 h 4463002"/>
              <a:gd name="connsiteX5" fmla="*/ 9764803 w 12192000"/>
              <a:gd name="connsiteY5" fmla="*/ 2211252 h 4463002"/>
              <a:gd name="connsiteX6" fmla="*/ 9764803 w 12192000"/>
              <a:gd name="connsiteY6" fmla="*/ 2210393 h 4463002"/>
              <a:gd name="connsiteX7" fmla="*/ 9747766 w 12192000"/>
              <a:gd name="connsiteY7" fmla="*/ 2210393 h 4463002"/>
              <a:gd name="connsiteX8" fmla="*/ 8245750 w 12192000"/>
              <a:gd name="connsiteY8" fmla="*/ 2210393 h 4463002"/>
              <a:gd name="connsiteX9" fmla="*/ 7449050 w 12192000"/>
              <a:gd name="connsiteY9" fmla="*/ 2210393 h 4463002"/>
              <a:gd name="connsiteX10" fmla="*/ 7294008 w 12192000"/>
              <a:gd name="connsiteY10" fmla="*/ 2210393 h 4463002"/>
              <a:gd name="connsiteX11" fmla="*/ 5343524 w 12192000"/>
              <a:gd name="connsiteY11" fmla="*/ 2210393 h 4463002"/>
              <a:gd name="connsiteX12" fmla="*/ 5343524 w 12192000"/>
              <a:gd name="connsiteY12" fmla="*/ 2209238 h 4463002"/>
              <a:gd name="connsiteX13" fmla="*/ 0 w 12192000"/>
              <a:gd name="connsiteY13" fmla="*/ 2209238 h 4463002"/>
              <a:gd name="connsiteX14" fmla="*/ 0 w 12192000"/>
              <a:gd name="connsiteY14" fmla="*/ 0 h 4463002"/>
              <a:gd name="connsiteX0" fmla="*/ 0 w 12192000"/>
              <a:gd name="connsiteY0" fmla="*/ 0 h 4463002"/>
              <a:gd name="connsiteX1" fmla="*/ 12192000 w 12192000"/>
              <a:gd name="connsiteY1" fmla="*/ 0 h 4463002"/>
              <a:gd name="connsiteX2" fmla="*/ 12192000 w 12192000"/>
              <a:gd name="connsiteY2" fmla="*/ 4463002 h 4463002"/>
              <a:gd name="connsiteX3" fmla="*/ 12190378 w 12192000"/>
              <a:gd name="connsiteY3" fmla="*/ 4428749 h 4463002"/>
              <a:gd name="connsiteX4" fmla="*/ 9998648 w 12192000"/>
              <a:gd name="connsiteY4" fmla="*/ 2223060 h 4463002"/>
              <a:gd name="connsiteX5" fmla="*/ 9764803 w 12192000"/>
              <a:gd name="connsiteY5" fmla="*/ 2211252 h 4463002"/>
              <a:gd name="connsiteX6" fmla="*/ 9764803 w 12192000"/>
              <a:gd name="connsiteY6" fmla="*/ 2210393 h 4463002"/>
              <a:gd name="connsiteX7" fmla="*/ 9747766 w 12192000"/>
              <a:gd name="connsiteY7" fmla="*/ 2210393 h 4463002"/>
              <a:gd name="connsiteX8" fmla="*/ 8245750 w 12192000"/>
              <a:gd name="connsiteY8" fmla="*/ 2210393 h 4463002"/>
              <a:gd name="connsiteX9" fmla="*/ 7449050 w 12192000"/>
              <a:gd name="connsiteY9" fmla="*/ 2210393 h 4463002"/>
              <a:gd name="connsiteX10" fmla="*/ 5343524 w 12192000"/>
              <a:gd name="connsiteY10" fmla="*/ 2210393 h 4463002"/>
              <a:gd name="connsiteX11" fmla="*/ 5343524 w 12192000"/>
              <a:gd name="connsiteY11" fmla="*/ 2209238 h 4463002"/>
              <a:gd name="connsiteX12" fmla="*/ 0 w 12192000"/>
              <a:gd name="connsiteY12" fmla="*/ 2209238 h 4463002"/>
              <a:gd name="connsiteX13" fmla="*/ 0 w 12192000"/>
              <a:gd name="connsiteY13" fmla="*/ 0 h 4463002"/>
              <a:gd name="connsiteX0" fmla="*/ 0 w 12192000"/>
              <a:gd name="connsiteY0" fmla="*/ 0 h 4463002"/>
              <a:gd name="connsiteX1" fmla="*/ 12192000 w 12192000"/>
              <a:gd name="connsiteY1" fmla="*/ 0 h 4463002"/>
              <a:gd name="connsiteX2" fmla="*/ 12192000 w 12192000"/>
              <a:gd name="connsiteY2" fmla="*/ 4463002 h 4463002"/>
              <a:gd name="connsiteX3" fmla="*/ 12190378 w 12192000"/>
              <a:gd name="connsiteY3" fmla="*/ 4428749 h 4463002"/>
              <a:gd name="connsiteX4" fmla="*/ 9998648 w 12192000"/>
              <a:gd name="connsiteY4" fmla="*/ 2223060 h 4463002"/>
              <a:gd name="connsiteX5" fmla="*/ 9764803 w 12192000"/>
              <a:gd name="connsiteY5" fmla="*/ 2211252 h 4463002"/>
              <a:gd name="connsiteX6" fmla="*/ 9764803 w 12192000"/>
              <a:gd name="connsiteY6" fmla="*/ 2210393 h 4463002"/>
              <a:gd name="connsiteX7" fmla="*/ 9747766 w 12192000"/>
              <a:gd name="connsiteY7" fmla="*/ 2210393 h 4463002"/>
              <a:gd name="connsiteX8" fmla="*/ 8245750 w 12192000"/>
              <a:gd name="connsiteY8" fmla="*/ 2210393 h 4463002"/>
              <a:gd name="connsiteX9" fmla="*/ 5343524 w 12192000"/>
              <a:gd name="connsiteY9" fmla="*/ 2210393 h 4463002"/>
              <a:gd name="connsiteX10" fmla="*/ 5343524 w 12192000"/>
              <a:gd name="connsiteY10" fmla="*/ 2209238 h 4463002"/>
              <a:gd name="connsiteX11" fmla="*/ 0 w 12192000"/>
              <a:gd name="connsiteY11" fmla="*/ 2209238 h 4463002"/>
              <a:gd name="connsiteX12" fmla="*/ 0 w 12192000"/>
              <a:gd name="connsiteY12" fmla="*/ 0 h 4463002"/>
              <a:gd name="connsiteX0" fmla="*/ 0 w 12192000"/>
              <a:gd name="connsiteY0" fmla="*/ 0 h 4463002"/>
              <a:gd name="connsiteX1" fmla="*/ 12192000 w 12192000"/>
              <a:gd name="connsiteY1" fmla="*/ 0 h 4463002"/>
              <a:gd name="connsiteX2" fmla="*/ 12192000 w 12192000"/>
              <a:gd name="connsiteY2" fmla="*/ 4463002 h 4463002"/>
              <a:gd name="connsiteX3" fmla="*/ 12190378 w 12192000"/>
              <a:gd name="connsiteY3" fmla="*/ 4428749 h 4463002"/>
              <a:gd name="connsiteX4" fmla="*/ 9998648 w 12192000"/>
              <a:gd name="connsiteY4" fmla="*/ 2223060 h 4463002"/>
              <a:gd name="connsiteX5" fmla="*/ 9764803 w 12192000"/>
              <a:gd name="connsiteY5" fmla="*/ 2211252 h 4463002"/>
              <a:gd name="connsiteX6" fmla="*/ 9764803 w 12192000"/>
              <a:gd name="connsiteY6" fmla="*/ 2210393 h 4463002"/>
              <a:gd name="connsiteX7" fmla="*/ 9747766 w 12192000"/>
              <a:gd name="connsiteY7" fmla="*/ 2210393 h 4463002"/>
              <a:gd name="connsiteX8" fmla="*/ 5343524 w 12192000"/>
              <a:gd name="connsiteY8" fmla="*/ 2210393 h 4463002"/>
              <a:gd name="connsiteX9" fmla="*/ 5343524 w 12192000"/>
              <a:gd name="connsiteY9" fmla="*/ 2209238 h 4463002"/>
              <a:gd name="connsiteX10" fmla="*/ 0 w 12192000"/>
              <a:gd name="connsiteY10" fmla="*/ 2209238 h 4463002"/>
              <a:gd name="connsiteX11" fmla="*/ 0 w 12192000"/>
              <a:gd name="connsiteY11" fmla="*/ 0 h 4463002"/>
              <a:gd name="connsiteX0" fmla="*/ 0 w 12192000"/>
              <a:gd name="connsiteY0" fmla="*/ 0 h 4463002"/>
              <a:gd name="connsiteX1" fmla="*/ 12192000 w 12192000"/>
              <a:gd name="connsiteY1" fmla="*/ 0 h 4463002"/>
              <a:gd name="connsiteX2" fmla="*/ 12192000 w 12192000"/>
              <a:gd name="connsiteY2" fmla="*/ 4463002 h 4463002"/>
              <a:gd name="connsiteX3" fmla="*/ 12190378 w 12192000"/>
              <a:gd name="connsiteY3" fmla="*/ 4428749 h 4463002"/>
              <a:gd name="connsiteX4" fmla="*/ 9998648 w 12192000"/>
              <a:gd name="connsiteY4" fmla="*/ 2223060 h 4463002"/>
              <a:gd name="connsiteX5" fmla="*/ 9764803 w 12192000"/>
              <a:gd name="connsiteY5" fmla="*/ 2211252 h 4463002"/>
              <a:gd name="connsiteX6" fmla="*/ 9764803 w 12192000"/>
              <a:gd name="connsiteY6" fmla="*/ 2210393 h 4463002"/>
              <a:gd name="connsiteX7" fmla="*/ 9747766 w 12192000"/>
              <a:gd name="connsiteY7" fmla="*/ 2210393 h 4463002"/>
              <a:gd name="connsiteX8" fmla="*/ 5343524 w 12192000"/>
              <a:gd name="connsiteY8" fmla="*/ 2210393 h 4463002"/>
              <a:gd name="connsiteX9" fmla="*/ 0 w 12192000"/>
              <a:gd name="connsiteY9" fmla="*/ 2209238 h 4463002"/>
              <a:gd name="connsiteX10" fmla="*/ 0 w 12192000"/>
              <a:gd name="connsiteY10" fmla="*/ 0 h 4463002"/>
              <a:gd name="connsiteX0" fmla="*/ 0 w 12192000"/>
              <a:gd name="connsiteY0" fmla="*/ 0 h 4463002"/>
              <a:gd name="connsiteX1" fmla="*/ 12192000 w 12192000"/>
              <a:gd name="connsiteY1" fmla="*/ 0 h 4463002"/>
              <a:gd name="connsiteX2" fmla="*/ 12192000 w 12192000"/>
              <a:gd name="connsiteY2" fmla="*/ 4463002 h 4463002"/>
              <a:gd name="connsiteX3" fmla="*/ 12190378 w 12192000"/>
              <a:gd name="connsiteY3" fmla="*/ 4428749 h 4463002"/>
              <a:gd name="connsiteX4" fmla="*/ 9998648 w 12192000"/>
              <a:gd name="connsiteY4" fmla="*/ 2223060 h 4463002"/>
              <a:gd name="connsiteX5" fmla="*/ 9764803 w 12192000"/>
              <a:gd name="connsiteY5" fmla="*/ 2211252 h 4463002"/>
              <a:gd name="connsiteX6" fmla="*/ 9764803 w 12192000"/>
              <a:gd name="connsiteY6" fmla="*/ 2210393 h 4463002"/>
              <a:gd name="connsiteX7" fmla="*/ 9747766 w 12192000"/>
              <a:gd name="connsiteY7" fmla="*/ 2210393 h 4463002"/>
              <a:gd name="connsiteX8" fmla="*/ 0 w 12192000"/>
              <a:gd name="connsiteY8" fmla="*/ 2209238 h 4463002"/>
              <a:gd name="connsiteX9" fmla="*/ 0 w 12192000"/>
              <a:gd name="connsiteY9" fmla="*/ 0 h 4463002"/>
              <a:gd name="connsiteX0" fmla="*/ 0 w 12192000"/>
              <a:gd name="connsiteY0" fmla="*/ 0 h 4463002"/>
              <a:gd name="connsiteX1" fmla="*/ 12192000 w 12192000"/>
              <a:gd name="connsiteY1" fmla="*/ 0 h 4463002"/>
              <a:gd name="connsiteX2" fmla="*/ 12192000 w 12192000"/>
              <a:gd name="connsiteY2" fmla="*/ 4463002 h 4463002"/>
              <a:gd name="connsiteX3" fmla="*/ 12190378 w 12192000"/>
              <a:gd name="connsiteY3" fmla="*/ 4428749 h 4463002"/>
              <a:gd name="connsiteX4" fmla="*/ 9998648 w 12192000"/>
              <a:gd name="connsiteY4" fmla="*/ 2223060 h 4463002"/>
              <a:gd name="connsiteX5" fmla="*/ 9764803 w 12192000"/>
              <a:gd name="connsiteY5" fmla="*/ 2211252 h 4463002"/>
              <a:gd name="connsiteX6" fmla="*/ 9764803 w 12192000"/>
              <a:gd name="connsiteY6" fmla="*/ 2210393 h 4463002"/>
              <a:gd name="connsiteX7" fmla="*/ 0 w 12192000"/>
              <a:gd name="connsiteY7" fmla="*/ 2209238 h 4463002"/>
              <a:gd name="connsiteX8" fmla="*/ 0 w 12192000"/>
              <a:gd name="connsiteY8" fmla="*/ 0 h 4463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4463002">
                <a:moveTo>
                  <a:pt x="0" y="0"/>
                </a:moveTo>
                <a:lnTo>
                  <a:pt x="12192000" y="0"/>
                </a:lnTo>
                <a:lnTo>
                  <a:pt x="12192000" y="4463002"/>
                </a:lnTo>
                <a:cubicBezTo>
                  <a:pt x="12191459" y="4451584"/>
                  <a:pt x="12190919" y="4440167"/>
                  <a:pt x="12190378" y="4428749"/>
                </a:cubicBezTo>
                <a:cubicBezTo>
                  <a:pt x="12079768" y="3266647"/>
                  <a:pt x="11158638" y="2340865"/>
                  <a:pt x="9998648" y="2223060"/>
                </a:cubicBezTo>
                <a:lnTo>
                  <a:pt x="9764803" y="2211252"/>
                </a:lnTo>
                <a:lnTo>
                  <a:pt x="9764803" y="2210393"/>
                </a:lnTo>
                <a:lnTo>
                  <a:pt x="0" y="2209238"/>
                </a:lnTo>
                <a:lnTo>
                  <a:pt x="0" y="0"/>
                </a:lnTo>
                <a:close/>
              </a:path>
            </a:pathLst>
          </a:custGeom>
          <a:solidFill>
            <a:schemeClr val="accent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Freeform: Shape 78">
            <a:extLst>
              <a:ext uri="{FF2B5EF4-FFF2-40B4-BE49-F238E27FC236}">
                <a16:creationId xmlns:a16="http://schemas.microsoft.com/office/drawing/2014/main" id="{C9DA1FEC-160C-4C65-8269-16E1764C29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537"/>
            <a:ext cx="12192000" cy="4463002"/>
          </a:xfrm>
          <a:custGeom>
            <a:avLst/>
            <a:gdLst>
              <a:gd name="connsiteX0" fmla="*/ 0 w 12192000"/>
              <a:gd name="connsiteY0" fmla="*/ 0 h 4463002"/>
              <a:gd name="connsiteX1" fmla="*/ 12192000 w 12192000"/>
              <a:gd name="connsiteY1" fmla="*/ 0 h 4463002"/>
              <a:gd name="connsiteX2" fmla="*/ 12192000 w 12192000"/>
              <a:gd name="connsiteY2" fmla="*/ 4463002 h 4463002"/>
              <a:gd name="connsiteX3" fmla="*/ 12190378 w 12192000"/>
              <a:gd name="connsiteY3" fmla="*/ 4428749 h 4463002"/>
              <a:gd name="connsiteX4" fmla="*/ 9998648 w 12192000"/>
              <a:gd name="connsiteY4" fmla="*/ 2223060 h 4463002"/>
              <a:gd name="connsiteX5" fmla="*/ 9764803 w 12192000"/>
              <a:gd name="connsiteY5" fmla="*/ 2211252 h 4463002"/>
              <a:gd name="connsiteX6" fmla="*/ 9764803 w 12192000"/>
              <a:gd name="connsiteY6" fmla="*/ 2210393 h 4463002"/>
              <a:gd name="connsiteX7" fmla="*/ 9747766 w 12192000"/>
              <a:gd name="connsiteY7" fmla="*/ 2210393 h 4463002"/>
              <a:gd name="connsiteX8" fmla="*/ 8245750 w 12192000"/>
              <a:gd name="connsiteY8" fmla="*/ 2210393 h 4463002"/>
              <a:gd name="connsiteX9" fmla="*/ 7449050 w 12192000"/>
              <a:gd name="connsiteY9" fmla="*/ 2210393 h 4463002"/>
              <a:gd name="connsiteX10" fmla="*/ 7294008 w 12192000"/>
              <a:gd name="connsiteY10" fmla="*/ 2210393 h 4463002"/>
              <a:gd name="connsiteX11" fmla="*/ 6051190 w 12192000"/>
              <a:gd name="connsiteY11" fmla="*/ 2210393 h 4463002"/>
              <a:gd name="connsiteX12" fmla="*/ 5343524 w 12192000"/>
              <a:gd name="connsiteY12" fmla="*/ 2210393 h 4463002"/>
              <a:gd name="connsiteX13" fmla="*/ 5343524 w 12192000"/>
              <a:gd name="connsiteY13" fmla="*/ 2209238 h 4463002"/>
              <a:gd name="connsiteX14" fmla="*/ 0 w 12192000"/>
              <a:gd name="connsiteY14" fmla="*/ 2209238 h 4463002"/>
              <a:gd name="connsiteX0" fmla="*/ 0 w 12192000"/>
              <a:gd name="connsiteY0" fmla="*/ 0 h 4463002"/>
              <a:gd name="connsiteX1" fmla="*/ 12192000 w 12192000"/>
              <a:gd name="connsiteY1" fmla="*/ 0 h 4463002"/>
              <a:gd name="connsiteX2" fmla="*/ 12192000 w 12192000"/>
              <a:gd name="connsiteY2" fmla="*/ 4463002 h 4463002"/>
              <a:gd name="connsiteX3" fmla="*/ 12190378 w 12192000"/>
              <a:gd name="connsiteY3" fmla="*/ 4428749 h 4463002"/>
              <a:gd name="connsiteX4" fmla="*/ 9998648 w 12192000"/>
              <a:gd name="connsiteY4" fmla="*/ 2223060 h 4463002"/>
              <a:gd name="connsiteX5" fmla="*/ 9764803 w 12192000"/>
              <a:gd name="connsiteY5" fmla="*/ 2211252 h 4463002"/>
              <a:gd name="connsiteX6" fmla="*/ 9764803 w 12192000"/>
              <a:gd name="connsiteY6" fmla="*/ 2210393 h 4463002"/>
              <a:gd name="connsiteX7" fmla="*/ 9747766 w 12192000"/>
              <a:gd name="connsiteY7" fmla="*/ 2210393 h 4463002"/>
              <a:gd name="connsiteX8" fmla="*/ 8245750 w 12192000"/>
              <a:gd name="connsiteY8" fmla="*/ 2210393 h 4463002"/>
              <a:gd name="connsiteX9" fmla="*/ 7449050 w 12192000"/>
              <a:gd name="connsiteY9" fmla="*/ 2210393 h 4463002"/>
              <a:gd name="connsiteX10" fmla="*/ 7294008 w 12192000"/>
              <a:gd name="connsiteY10" fmla="*/ 2210393 h 4463002"/>
              <a:gd name="connsiteX11" fmla="*/ 5343524 w 12192000"/>
              <a:gd name="connsiteY11" fmla="*/ 2210393 h 4463002"/>
              <a:gd name="connsiteX12" fmla="*/ 5343524 w 12192000"/>
              <a:gd name="connsiteY12" fmla="*/ 2209238 h 4463002"/>
              <a:gd name="connsiteX13" fmla="*/ 0 w 12192000"/>
              <a:gd name="connsiteY13" fmla="*/ 2209238 h 4463002"/>
              <a:gd name="connsiteX14" fmla="*/ 0 w 12192000"/>
              <a:gd name="connsiteY14" fmla="*/ 0 h 4463002"/>
              <a:gd name="connsiteX0" fmla="*/ 0 w 12192000"/>
              <a:gd name="connsiteY0" fmla="*/ 0 h 4463002"/>
              <a:gd name="connsiteX1" fmla="*/ 12192000 w 12192000"/>
              <a:gd name="connsiteY1" fmla="*/ 0 h 4463002"/>
              <a:gd name="connsiteX2" fmla="*/ 12192000 w 12192000"/>
              <a:gd name="connsiteY2" fmla="*/ 4463002 h 4463002"/>
              <a:gd name="connsiteX3" fmla="*/ 12190378 w 12192000"/>
              <a:gd name="connsiteY3" fmla="*/ 4428749 h 4463002"/>
              <a:gd name="connsiteX4" fmla="*/ 9998648 w 12192000"/>
              <a:gd name="connsiteY4" fmla="*/ 2223060 h 4463002"/>
              <a:gd name="connsiteX5" fmla="*/ 9764803 w 12192000"/>
              <a:gd name="connsiteY5" fmla="*/ 2211252 h 4463002"/>
              <a:gd name="connsiteX6" fmla="*/ 9764803 w 12192000"/>
              <a:gd name="connsiteY6" fmla="*/ 2210393 h 4463002"/>
              <a:gd name="connsiteX7" fmla="*/ 9747766 w 12192000"/>
              <a:gd name="connsiteY7" fmla="*/ 2210393 h 4463002"/>
              <a:gd name="connsiteX8" fmla="*/ 8245750 w 12192000"/>
              <a:gd name="connsiteY8" fmla="*/ 2210393 h 4463002"/>
              <a:gd name="connsiteX9" fmla="*/ 7449050 w 12192000"/>
              <a:gd name="connsiteY9" fmla="*/ 2210393 h 4463002"/>
              <a:gd name="connsiteX10" fmla="*/ 5343524 w 12192000"/>
              <a:gd name="connsiteY10" fmla="*/ 2210393 h 4463002"/>
              <a:gd name="connsiteX11" fmla="*/ 5343524 w 12192000"/>
              <a:gd name="connsiteY11" fmla="*/ 2209238 h 4463002"/>
              <a:gd name="connsiteX12" fmla="*/ 0 w 12192000"/>
              <a:gd name="connsiteY12" fmla="*/ 2209238 h 4463002"/>
              <a:gd name="connsiteX13" fmla="*/ 0 w 12192000"/>
              <a:gd name="connsiteY13" fmla="*/ 0 h 4463002"/>
              <a:gd name="connsiteX0" fmla="*/ 0 w 12192000"/>
              <a:gd name="connsiteY0" fmla="*/ 0 h 4463002"/>
              <a:gd name="connsiteX1" fmla="*/ 12192000 w 12192000"/>
              <a:gd name="connsiteY1" fmla="*/ 0 h 4463002"/>
              <a:gd name="connsiteX2" fmla="*/ 12192000 w 12192000"/>
              <a:gd name="connsiteY2" fmla="*/ 4463002 h 4463002"/>
              <a:gd name="connsiteX3" fmla="*/ 12190378 w 12192000"/>
              <a:gd name="connsiteY3" fmla="*/ 4428749 h 4463002"/>
              <a:gd name="connsiteX4" fmla="*/ 9998648 w 12192000"/>
              <a:gd name="connsiteY4" fmla="*/ 2223060 h 4463002"/>
              <a:gd name="connsiteX5" fmla="*/ 9764803 w 12192000"/>
              <a:gd name="connsiteY5" fmla="*/ 2211252 h 4463002"/>
              <a:gd name="connsiteX6" fmla="*/ 9764803 w 12192000"/>
              <a:gd name="connsiteY6" fmla="*/ 2210393 h 4463002"/>
              <a:gd name="connsiteX7" fmla="*/ 9747766 w 12192000"/>
              <a:gd name="connsiteY7" fmla="*/ 2210393 h 4463002"/>
              <a:gd name="connsiteX8" fmla="*/ 8245750 w 12192000"/>
              <a:gd name="connsiteY8" fmla="*/ 2210393 h 4463002"/>
              <a:gd name="connsiteX9" fmla="*/ 5343524 w 12192000"/>
              <a:gd name="connsiteY9" fmla="*/ 2210393 h 4463002"/>
              <a:gd name="connsiteX10" fmla="*/ 5343524 w 12192000"/>
              <a:gd name="connsiteY10" fmla="*/ 2209238 h 4463002"/>
              <a:gd name="connsiteX11" fmla="*/ 0 w 12192000"/>
              <a:gd name="connsiteY11" fmla="*/ 2209238 h 4463002"/>
              <a:gd name="connsiteX12" fmla="*/ 0 w 12192000"/>
              <a:gd name="connsiteY12" fmla="*/ 0 h 4463002"/>
              <a:gd name="connsiteX0" fmla="*/ 0 w 12192000"/>
              <a:gd name="connsiteY0" fmla="*/ 0 h 4463002"/>
              <a:gd name="connsiteX1" fmla="*/ 12192000 w 12192000"/>
              <a:gd name="connsiteY1" fmla="*/ 0 h 4463002"/>
              <a:gd name="connsiteX2" fmla="*/ 12192000 w 12192000"/>
              <a:gd name="connsiteY2" fmla="*/ 4463002 h 4463002"/>
              <a:gd name="connsiteX3" fmla="*/ 12190378 w 12192000"/>
              <a:gd name="connsiteY3" fmla="*/ 4428749 h 4463002"/>
              <a:gd name="connsiteX4" fmla="*/ 9998648 w 12192000"/>
              <a:gd name="connsiteY4" fmla="*/ 2223060 h 4463002"/>
              <a:gd name="connsiteX5" fmla="*/ 9764803 w 12192000"/>
              <a:gd name="connsiteY5" fmla="*/ 2211252 h 4463002"/>
              <a:gd name="connsiteX6" fmla="*/ 9764803 w 12192000"/>
              <a:gd name="connsiteY6" fmla="*/ 2210393 h 4463002"/>
              <a:gd name="connsiteX7" fmla="*/ 9747766 w 12192000"/>
              <a:gd name="connsiteY7" fmla="*/ 2210393 h 4463002"/>
              <a:gd name="connsiteX8" fmla="*/ 5343524 w 12192000"/>
              <a:gd name="connsiteY8" fmla="*/ 2210393 h 4463002"/>
              <a:gd name="connsiteX9" fmla="*/ 5343524 w 12192000"/>
              <a:gd name="connsiteY9" fmla="*/ 2209238 h 4463002"/>
              <a:gd name="connsiteX10" fmla="*/ 0 w 12192000"/>
              <a:gd name="connsiteY10" fmla="*/ 2209238 h 4463002"/>
              <a:gd name="connsiteX11" fmla="*/ 0 w 12192000"/>
              <a:gd name="connsiteY11" fmla="*/ 0 h 4463002"/>
              <a:gd name="connsiteX0" fmla="*/ 0 w 12192000"/>
              <a:gd name="connsiteY0" fmla="*/ 0 h 4463002"/>
              <a:gd name="connsiteX1" fmla="*/ 12192000 w 12192000"/>
              <a:gd name="connsiteY1" fmla="*/ 0 h 4463002"/>
              <a:gd name="connsiteX2" fmla="*/ 12192000 w 12192000"/>
              <a:gd name="connsiteY2" fmla="*/ 4463002 h 4463002"/>
              <a:gd name="connsiteX3" fmla="*/ 12190378 w 12192000"/>
              <a:gd name="connsiteY3" fmla="*/ 4428749 h 4463002"/>
              <a:gd name="connsiteX4" fmla="*/ 9998648 w 12192000"/>
              <a:gd name="connsiteY4" fmla="*/ 2223060 h 4463002"/>
              <a:gd name="connsiteX5" fmla="*/ 9764803 w 12192000"/>
              <a:gd name="connsiteY5" fmla="*/ 2211252 h 4463002"/>
              <a:gd name="connsiteX6" fmla="*/ 9764803 w 12192000"/>
              <a:gd name="connsiteY6" fmla="*/ 2210393 h 4463002"/>
              <a:gd name="connsiteX7" fmla="*/ 9747766 w 12192000"/>
              <a:gd name="connsiteY7" fmla="*/ 2210393 h 4463002"/>
              <a:gd name="connsiteX8" fmla="*/ 5343524 w 12192000"/>
              <a:gd name="connsiteY8" fmla="*/ 2210393 h 4463002"/>
              <a:gd name="connsiteX9" fmla="*/ 0 w 12192000"/>
              <a:gd name="connsiteY9" fmla="*/ 2209238 h 4463002"/>
              <a:gd name="connsiteX10" fmla="*/ 0 w 12192000"/>
              <a:gd name="connsiteY10" fmla="*/ 0 h 4463002"/>
              <a:gd name="connsiteX0" fmla="*/ 0 w 12192000"/>
              <a:gd name="connsiteY0" fmla="*/ 0 h 4463002"/>
              <a:gd name="connsiteX1" fmla="*/ 12192000 w 12192000"/>
              <a:gd name="connsiteY1" fmla="*/ 0 h 4463002"/>
              <a:gd name="connsiteX2" fmla="*/ 12192000 w 12192000"/>
              <a:gd name="connsiteY2" fmla="*/ 4463002 h 4463002"/>
              <a:gd name="connsiteX3" fmla="*/ 12190378 w 12192000"/>
              <a:gd name="connsiteY3" fmla="*/ 4428749 h 4463002"/>
              <a:gd name="connsiteX4" fmla="*/ 9998648 w 12192000"/>
              <a:gd name="connsiteY4" fmla="*/ 2223060 h 4463002"/>
              <a:gd name="connsiteX5" fmla="*/ 9764803 w 12192000"/>
              <a:gd name="connsiteY5" fmla="*/ 2211252 h 4463002"/>
              <a:gd name="connsiteX6" fmla="*/ 9764803 w 12192000"/>
              <a:gd name="connsiteY6" fmla="*/ 2210393 h 4463002"/>
              <a:gd name="connsiteX7" fmla="*/ 9747766 w 12192000"/>
              <a:gd name="connsiteY7" fmla="*/ 2210393 h 4463002"/>
              <a:gd name="connsiteX8" fmla="*/ 0 w 12192000"/>
              <a:gd name="connsiteY8" fmla="*/ 2209238 h 4463002"/>
              <a:gd name="connsiteX9" fmla="*/ 0 w 12192000"/>
              <a:gd name="connsiteY9" fmla="*/ 0 h 4463002"/>
              <a:gd name="connsiteX0" fmla="*/ 0 w 12192000"/>
              <a:gd name="connsiteY0" fmla="*/ 0 h 4463002"/>
              <a:gd name="connsiteX1" fmla="*/ 12192000 w 12192000"/>
              <a:gd name="connsiteY1" fmla="*/ 0 h 4463002"/>
              <a:gd name="connsiteX2" fmla="*/ 12192000 w 12192000"/>
              <a:gd name="connsiteY2" fmla="*/ 4463002 h 4463002"/>
              <a:gd name="connsiteX3" fmla="*/ 12190378 w 12192000"/>
              <a:gd name="connsiteY3" fmla="*/ 4428749 h 4463002"/>
              <a:gd name="connsiteX4" fmla="*/ 9998648 w 12192000"/>
              <a:gd name="connsiteY4" fmla="*/ 2223060 h 4463002"/>
              <a:gd name="connsiteX5" fmla="*/ 9764803 w 12192000"/>
              <a:gd name="connsiteY5" fmla="*/ 2211252 h 4463002"/>
              <a:gd name="connsiteX6" fmla="*/ 9764803 w 12192000"/>
              <a:gd name="connsiteY6" fmla="*/ 2210393 h 4463002"/>
              <a:gd name="connsiteX7" fmla="*/ 0 w 12192000"/>
              <a:gd name="connsiteY7" fmla="*/ 2209238 h 4463002"/>
              <a:gd name="connsiteX8" fmla="*/ 0 w 12192000"/>
              <a:gd name="connsiteY8" fmla="*/ 0 h 4463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4463002">
                <a:moveTo>
                  <a:pt x="0" y="0"/>
                </a:moveTo>
                <a:lnTo>
                  <a:pt x="12192000" y="0"/>
                </a:lnTo>
                <a:lnTo>
                  <a:pt x="12192000" y="4463002"/>
                </a:lnTo>
                <a:cubicBezTo>
                  <a:pt x="12191459" y="4451584"/>
                  <a:pt x="12190919" y="4440167"/>
                  <a:pt x="12190378" y="4428749"/>
                </a:cubicBezTo>
                <a:cubicBezTo>
                  <a:pt x="12079768" y="3266647"/>
                  <a:pt x="11158638" y="2340865"/>
                  <a:pt x="9998648" y="2223060"/>
                </a:cubicBezTo>
                <a:lnTo>
                  <a:pt x="9764803" y="2211252"/>
                </a:lnTo>
                <a:lnTo>
                  <a:pt x="9764803" y="2210393"/>
                </a:lnTo>
                <a:lnTo>
                  <a:pt x="0" y="2209238"/>
                </a:lnTo>
                <a:lnTo>
                  <a:pt x="0" y="0"/>
                </a:lnTo>
                <a:close/>
              </a:path>
            </a:pathLst>
          </a:custGeom>
          <a:solidFill>
            <a:schemeClr val="accent2">
              <a:lumMod val="75000"/>
              <a:alpha val="7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Freeform: Shape 80">
            <a:extLst>
              <a:ext uri="{FF2B5EF4-FFF2-40B4-BE49-F238E27FC236}">
                <a16:creationId xmlns:a16="http://schemas.microsoft.com/office/drawing/2014/main" id="{30D73E6C-D268-4E5D-9AE8-A514C16ECB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75514" cy="2202508"/>
          </a:xfrm>
          <a:custGeom>
            <a:avLst/>
            <a:gdLst>
              <a:gd name="connsiteX0" fmla="*/ 0 w 12175514"/>
              <a:gd name="connsiteY0" fmla="*/ 0 h 2202508"/>
              <a:gd name="connsiteX1" fmla="*/ 3956423 w 12175514"/>
              <a:gd name="connsiteY1" fmla="*/ 0 h 2202508"/>
              <a:gd name="connsiteX2" fmla="*/ 12175514 w 12175514"/>
              <a:gd name="connsiteY2" fmla="*/ 0 h 2202508"/>
              <a:gd name="connsiteX3" fmla="*/ 12141404 w 12175514"/>
              <a:gd name="connsiteY3" fmla="*/ 228275 h 2202508"/>
              <a:gd name="connsiteX4" fmla="*/ 9734479 w 12175514"/>
              <a:gd name="connsiteY4" fmla="*/ 2202507 h 2202508"/>
              <a:gd name="connsiteX5" fmla="*/ 9623889 w 12175514"/>
              <a:gd name="connsiteY5" fmla="*/ 2199711 h 2202508"/>
              <a:gd name="connsiteX6" fmla="*/ 8571506 w 12175514"/>
              <a:gd name="connsiteY6" fmla="*/ 2199711 h 2202508"/>
              <a:gd name="connsiteX7" fmla="*/ 8571506 w 12175514"/>
              <a:gd name="connsiteY7" fmla="*/ 2202508 h 2202508"/>
              <a:gd name="connsiteX8" fmla="*/ 0 w 12175514"/>
              <a:gd name="connsiteY8" fmla="*/ 2202508 h 2202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75514" h="2202508">
                <a:moveTo>
                  <a:pt x="0" y="0"/>
                </a:moveTo>
                <a:lnTo>
                  <a:pt x="3956423" y="0"/>
                </a:lnTo>
                <a:lnTo>
                  <a:pt x="12175514" y="0"/>
                </a:lnTo>
                <a:lnTo>
                  <a:pt x="12141404" y="228275"/>
                </a:lnTo>
                <a:cubicBezTo>
                  <a:pt x="11918410" y="1353877"/>
                  <a:pt x="10925548" y="2202507"/>
                  <a:pt x="9734479" y="2202507"/>
                </a:cubicBezTo>
                <a:lnTo>
                  <a:pt x="9623889" y="2199711"/>
                </a:lnTo>
                <a:lnTo>
                  <a:pt x="8571506" y="2199711"/>
                </a:lnTo>
                <a:lnTo>
                  <a:pt x="8571506" y="2202508"/>
                </a:lnTo>
                <a:lnTo>
                  <a:pt x="0" y="220250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2B4CF768-3DAB-064D-987B-41DD073D96AD}"/>
              </a:ext>
            </a:extLst>
          </p:cNvPr>
          <p:cNvSpPr>
            <a:spLocks noGrp="1"/>
          </p:cNvSpPr>
          <p:nvPr>
            <p:ph type="title"/>
          </p:nvPr>
        </p:nvSpPr>
        <p:spPr>
          <a:xfrm>
            <a:off x="3352799" y="467959"/>
            <a:ext cx="7476461" cy="1333948"/>
          </a:xfrm>
        </p:spPr>
        <p:txBody>
          <a:bodyPr>
            <a:normAutofit/>
          </a:bodyPr>
          <a:lstStyle/>
          <a:p>
            <a:r>
              <a:rPr lang="en-US" dirty="0">
                <a:solidFill>
                  <a:srgbClr val="FFFFFF"/>
                </a:solidFill>
              </a:rPr>
              <a:t>Fall 2020 Sampling Methods</a:t>
            </a:r>
          </a:p>
        </p:txBody>
      </p:sp>
      <p:pic>
        <p:nvPicPr>
          <p:cNvPr id="3078" name="Picture 6">
            <a:extLst>
              <a:ext uri="{FF2B5EF4-FFF2-40B4-BE49-F238E27FC236}">
                <a16:creationId xmlns:a16="http://schemas.microsoft.com/office/drawing/2014/main" id="{A1589107-BC3A-CE41-A689-434454FEC18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0584" r="-5" b="-5"/>
          <a:stretch/>
        </p:blipFill>
        <p:spPr bwMode="auto">
          <a:xfrm>
            <a:off x="-16483" y="10"/>
            <a:ext cx="2773332" cy="220249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A picture containing indoor&#10;&#10;Description automatically generated">
            <a:extLst>
              <a:ext uri="{FF2B5EF4-FFF2-40B4-BE49-F238E27FC236}">
                <a16:creationId xmlns:a16="http://schemas.microsoft.com/office/drawing/2014/main" id="{8B4C2EFF-47C3-9844-9106-D0F0986B9886}"/>
              </a:ext>
            </a:extLst>
          </p:cNvPr>
          <p:cNvPicPr>
            <a:picLocks noChangeAspect="1"/>
          </p:cNvPicPr>
          <p:nvPr/>
        </p:nvPicPr>
        <p:blipFill rotWithShape="1">
          <a:blip r:embed="rId4"/>
          <a:srcRect l="28842" r="8205" b="-5"/>
          <a:stretch/>
        </p:blipFill>
        <p:spPr>
          <a:xfrm rot="5400000">
            <a:off x="206309" y="1979715"/>
            <a:ext cx="2327746" cy="2773332"/>
          </a:xfrm>
          <a:prstGeom prst="rect">
            <a:avLst/>
          </a:prstGeom>
        </p:spPr>
      </p:pic>
      <p:pic>
        <p:nvPicPr>
          <p:cNvPr id="5" name="Picture 4" descr="A picture containing text, indoor&#10;&#10;Description automatically generated">
            <a:extLst>
              <a:ext uri="{FF2B5EF4-FFF2-40B4-BE49-F238E27FC236}">
                <a16:creationId xmlns:a16="http://schemas.microsoft.com/office/drawing/2014/main" id="{3AC054DC-6412-3247-8ECD-14E60F7C044A}"/>
              </a:ext>
            </a:extLst>
          </p:cNvPr>
          <p:cNvPicPr>
            <a:picLocks noChangeAspect="1"/>
          </p:cNvPicPr>
          <p:nvPr/>
        </p:nvPicPr>
        <p:blipFill rotWithShape="1">
          <a:blip r:embed="rId5"/>
          <a:srcRect r="-2" b="10641"/>
          <a:stretch/>
        </p:blipFill>
        <p:spPr>
          <a:xfrm rot="16200000">
            <a:off x="206309" y="4307461"/>
            <a:ext cx="2327746" cy="2773332"/>
          </a:xfrm>
          <a:prstGeom prst="rect">
            <a:avLst/>
          </a:prstGeom>
        </p:spPr>
      </p:pic>
      <p:sp>
        <p:nvSpPr>
          <p:cNvPr id="3" name="Content Placeholder 2">
            <a:extLst>
              <a:ext uri="{FF2B5EF4-FFF2-40B4-BE49-F238E27FC236}">
                <a16:creationId xmlns:a16="http://schemas.microsoft.com/office/drawing/2014/main" id="{EC8B42CA-C3CA-4443-9175-993146359D9B}"/>
              </a:ext>
            </a:extLst>
          </p:cNvPr>
          <p:cNvSpPr>
            <a:spLocks noGrp="1"/>
          </p:cNvSpPr>
          <p:nvPr>
            <p:ph idx="1"/>
          </p:nvPr>
        </p:nvSpPr>
        <p:spPr>
          <a:xfrm>
            <a:off x="3173782" y="2235490"/>
            <a:ext cx="7104751" cy="5536909"/>
          </a:xfrm>
        </p:spPr>
        <p:txBody>
          <a:bodyPr>
            <a:normAutofit fontScale="77500" lnSpcReduction="20000"/>
          </a:bodyPr>
          <a:lstStyle/>
          <a:p>
            <a:pPr>
              <a:lnSpc>
                <a:spcPct val="110000"/>
              </a:lnSpc>
            </a:pPr>
            <a:r>
              <a:rPr lang="en-US" sz="2200" dirty="0"/>
              <a:t>A total of 12 sites were regularly sampled from September 2020 to November 2020.</a:t>
            </a:r>
          </a:p>
          <a:p>
            <a:pPr lvl="1">
              <a:lnSpc>
                <a:spcPct val="110000"/>
              </a:lnSpc>
            </a:pPr>
            <a:r>
              <a:rPr lang="en-US" sz="2200" dirty="0"/>
              <a:t>4 Estuarine sites</a:t>
            </a:r>
          </a:p>
          <a:p>
            <a:pPr lvl="1">
              <a:lnSpc>
                <a:spcPct val="110000"/>
              </a:lnSpc>
            </a:pPr>
            <a:r>
              <a:rPr lang="en-US" sz="2200" dirty="0"/>
              <a:t>5 Street water sites</a:t>
            </a:r>
          </a:p>
          <a:p>
            <a:pPr marL="457200" lvl="1" indent="0">
              <a:lnSpc>
                <a:spcPct val="110000"/>
              </a:lnSpc>
              <a:buNone/>
            </a:pPr>
            <a:endParaRPr lang="en-US" sz="2200" dirty="0"/>
          </a:p>
          <a:p>
            <a:pPr>
              <a:lnSpc>
                <a:spcPct val="110000"/>
              </a:lnSpc>
            </a:pPr>
            <a:r>
              <a:rPr lang="en-US" sz="2200" dirty="0"/>
              <a:t>To enumerate total </a:t>
            </a:r>
            <a:r>
              <a:rPr lang="en-US" sz="2200" i="1" dirty="0"/>
              <a:t>Legionella pneumophila </a:t>
            </a:r>
            <a:r>
              <a:rPr lang="en-US" sz="2200" dirty="0"/>
              <a:t>in water samples, Legiolert, a culture method  (IDEXX Laboratories, Westbrook, ME) based on a most probable number approach, will be utilized.</a:t>
            </a:r>
          </a:p>
          <a:p>
            <a:pPr marL="0" indent="0">
              <a:lnSpc>
                <a:spcPct val="110000"/>
              </a:lnSpc>
              <a:buNone/>
            </a:pPr>
            <a:r>
              <a:rPr lang="en-US" sz="2200" dirty="0"/>
              <a:t> </a:t>
            </a:r>
          </a:p>
          <a:p>
            <a:pPr>
              <a:lnSpc>
                <a:spcPct val="110000"/>
              </a:lnSpc>
            </a:pPr>
            <a:r>
              <a:rPr lang="en-US" sz="2200" dirty="0"/>
              <a:t>Parallel Enterolert, Coliform, and E.coli assays were run in the Dueker lab. DNA also collected throughout sampling.</a:t>
            </a:r>
          </a:p>
          <a:p>
            <a:pPr>
              <a:lnSpc>
                <a:spcPct val="110000"/>
              </a:lnSpc>
            </a:pPr>
            <a:endParaRPr lang="en-US" sz="2200" dirty="0"/>
          </a:p>
          <a:p>
            <a:pPr>
              <a:lnSpc>
                <a:spcPct val="110000"/>
              </a:lnSpc>
            </a:pPr>
            <a:r>
              <a:rPr lang="en-US" sz="2200" dirty="0"/>
              <a:t>Main Objective: To determine if </a:t>
            </a:r>
            <a:r>
              <a:rPr lang="en-US" sz="2200" i="1" dirty="0"/>
              <a:t>L. pneumophila </a:t>
            </a:r>
            <a:r>
              <a:rPr lang="en-US" sz="2200" dirty="0"/>
              <a:t>is present in suburban street water and freshwater Hudson River waterways in lower density areas.  </a:t>
            </a:r>
          </a:p>
          <a:p>
            <a:pPr>
              <a:lnSpc>
                <a:spcPct val="110000"/>
              </a:lnSpc>
            </a:pPr>
            <a:endParaRPr lang="en-US" sz="1400" dirty="0"/>
          </a:p>
          <a:p>
            <a:pPr marL="0" indent="0">
              <a:lnSpc>
                <a:spcPct val="110000"/>
              </a:lnSpc>
              <a:buNone/>
            </a:pPr>
            <a:br>
              <a:rPr lang="en-US" sz="1400" dirty="0"/>
            </a:br>
            <a:endParaRPr lang="en-US" sz="1400" dirty="0"/>
          </a:p>
        </p:txBody>
      </p:sp>
      <p:sp>
        <p:nvSpPr>
          <p:cNvPr id="21" name="Rectangle 20">
            <a:extLst>
              <a:ext uri="{FF2B5EF4-FFF2-40B4-BE49-F238E27FC236}">
                <a16:creationId xmlns:a16="http://schemas.microsoft.com/office/drawing/2014/main" id="{E5860014-7C72-0D41-89E8-2C60F2E11370}"/>
              </a:ext>
            </a:extLst>
          </p:cNvPr>
          <p:cNvSpPr/>
          <p:nvPr/>
        </p:nvSpPr>
        <p:spPr>
          <a:xfrm>
            <a:off x="9427779" y="0"/>
            <a:ext cx="2764220" cy="1355835"/>
          </a:xfrm>
          <a:prstGeom prst="rect">
            <a:avLst/>
          </a:prstGeom>
          <a:solidFill>
            <a:schemeClr val="accent1">
              <a:alpha val="63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ysClr val="windowText" lastClr="000000"/>
              </a:solidFill>
            </a:endParaRPr>
          </a:p>
        </p:txBody>
      </p:sp>
      <p:sp>
        <p:nvSpPr>
          <p:cNvPr id="22" name="TextBox 21">
            <a:extLst>
              <a:ext uri="{FF2B5EF4-FFF2-40B4-BE49-F238E27FC236}">
                <a16:creationId xmlns:a16="http://schemas.microsoft.com/office/drawing/2014/main" id="{BD506982-A634-7049-9BBE-8DF1D108166D}"/>
              </a:ext>
            </a:extLst>
          </p:cNvPr>
          <p:cNvSpPr txBox="1"/>
          <p:nvPr/>
        </p:nvSpPr>
        <p:spPr>
          <a:xfrm>
            <a:off x="9427778" y="493251"/>
            <a:ext cx="2695493" cy="369332"/>
          </a:xfrm>
          <a:prstGeom prst="rect">
            <a:avLst/>
          </a:prstGeom>
          <a:noFill/>
        </p:spPr>
        <p:txBody>
          <a:bodyPr wrap="square" rtlCol="0">
            <a:spAutoFit/>
          </a:bodyPr>
          <a:lstStyle/>
          <a:p>
            <a:pPr algn="ctr"/>
            <a:r>
              <a:rPr lang="en-US" dirty="0">
                <a:latin typeface="Garamond" panose="02020404030301010803" pitchFamily="18" charset="0"/>
              </a:rPr>
              <a:t>Zoom Pop-out here</a:t>
            </a:r>
          </a:p>
        </p:txBody>
      </p:sp>
    </p:spTree>
    <p:extLst>
      <p:ext uri="{BB962C8B-B14F-4D97-AF65-F5344CB8AC3E}">
        <p14:creationId xmlns:p14="http://schemas.microsoft.com/office/powerpoint/2010/main" val="4007813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189115-DBAD-B247-B0F3-81A252D79B69}"/>
              </a:ext>
            </a:extLst>
          </p:cNvPr>
          <p:cNvSpPr>
            <a:spLocks noGrp="1"/>
          </p:cNvSpPr>
          <p:nvPr>
            <p:ph type="title"/>
          </p:nvPr>
        </p:nvSpPr>
        <p:spPr>
          <a:xfrm>
            <a:off x="768556" y="2184"/>
            <a:ext cx="8119241" cy="2727434"/>
          </a:xfrm>
        </p:spPr>
        <p:txBody>
          <a:bodyPr>
            <a:normAutofit/>
          </a:bodyPr>
          <a:lstStyle/>
          <a:p>
            <a:r>
              <a:rPr lang="en-US" dirty="0"/>
              <a:t>Could we detect it in suburban street water and freshwater waterways in lower population density areas?</a:t>
            </a:r>
          </a:p>
        </p:txBody>
      </p:sp>
      <p:sp>
        <p:nvSpPr>
          <p:cNvPr id="8" name="TextBox 7">
            <a:extLst>
              <a:ext uri="{FF2B5EF4-FFF2-40B4-BE49-F238E27FC236}">
                <a16:creationId xmlns:a16="http://schemas.microsoft.com/office/drawing/2014/main" id="{DD1F0DE8-6D27-1948-B508-47F58A413A57}"/>
              </a:ext>
            </a:extLst>
          </p:cNvPr>
          <p:cNvSpPr txBox="1"/>
          <p:nvPr/>
        </p:nvSpPr>
        <p:spPr>
          <a:xfrm>
            <a:off x="671768" y="2459504"/>
            <a:ext cx="8119241" cy="1938992"/>
          </a:xfrm>
          <a:prstGeom prst="rect">
            <a:avLst/>
          </a:prstGeom>
          <a:solidFill>
            <a:schemeClr val="tx2">
              <a:lumMod val="50000"/>
              <a:lumOff val="50000"/>
            </a:schemeClr>
          </a:solidFill>
          <a:ln>
            <a:solidFill>
              <a:schemeClr val="bg1"/>
            </a:solidFill>
          </a:ln>
        </p:spPr>
        <p:txBody>
          <a:bodyPr wrap="square" rtlCol="0">
            <a:spAutoFit/>
          </a:bodyPr>
          <a:lstStyle/>
          <a:p>
            <a:endParaRPr lang="en-US" sz="2400" i="1" dirty="0"/>
          </a:p>
          <a:p>
            <a:r>
              <a:rPr lang="en-US" sz="2400" i="1" dirty="0"/>
              <a:t>L. Pneumophila </a:t>
            </a:r>
            <a:r>
              <a:rPr lang="en-US" sz="2400" dirty="0"/>
              <a:t>was detected in 22 % of estuarine samples.  Whereas the bacteria were detected in </a:t>
            </a:r>
            <a:r>
              <a:rPr lang="en-US" sz="2400" b="1" dirty="0"/>
              <a:t>88% of street water </a:t>
            </a:r>
            <a:r>
              <a:rPr lang="en-US" sz="2400" dirty="0"/>
              <a:t>samples.</a:t>
            </a:r>
          </a:p>
          <a:p>
            <a:endParaRPr lang="en-US" sz="2400" dirty="0"/>
          </a:p>
        </p:txBody>
      </p:sp>
      <p:sp>
        <p:nvSpPr>
          <p:cNvPr id="9" name="Rectangle 8">
            <a:extLst>
              <a:ext uri="{FF2B5EF4-FFF2-40B4-BE49-F238E27FC236}">
                <a16:creationId xmlns:a16="http://schemas.microsoft.com/office/drawing/2014/main" id="{73E4CBAE-469E-2942-92C1-54BD55F529F5}"/>
              </a:ext>
            </a:extLst>
          </p:cNvPr>
          <p:cNvSpPr/>
          <p:nvPr/>
        </p:nvSpPr>
        <p:spPr>
          <a:xfrm>
            <a:off x="9427779" y="0"/>
            <a:ext cx="2764220" cy="1355835"/>
          </a:xfrm>
          <a:prstGeom prst="rect">
            <a:avLst/>
          </a:prstGeom>
          <a:solidFill>
            <a:schemeClr val="accent1">
              <a:alpha val="63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ysClr val="windowText" lastClr="000000"/>
              </a:solidFill>
            </a:endParaRPr>
          </a:p>
        </p:txBody>
      </p:sp>
      <p:sp>
        <p:nvSpPr>
          <p:cNvPr id="10" name="TextBox 9">
            <a:extLst>
              <a:ext uri="{FF2B5EF4-FFF2-40B4-BE49-F238E27FC236}">
                <a16:creationId xmlns:a16="http://schemas.microsoft.com/office/drawing/2014/main" id="{1AC8F960-EAB0-BF43-9671-849773B6F42E}"/>
              </a:ext>
            </a:extLst>
          </p:cNvPr>
          <p:cNvSpPr txBox="1"/>
          <p:nvPr/>
        </p:nvSpPr>
        <p:spPr>
          <a:xfrm>
            <a:off x="9427778" y="493251"/>
            <a:ext cx="2695493" cy="369332"/>
          </a:xfrm>
          <a:prstGeom prst="rect">
            <a:avLst/>
          </a:prstGeom>
          <a:noFill/>
        </p:spPr>
        <p:txBody>
          <a:bodyPr wrap="square" rtlCol="0">
            <a:spAutoFit/>
          </a:bodyPr>
          <a:lstStyle/>
          <a:p>
            <a:pPr algn="ctr"/>
            <a:r>
              <a:rPr lang="en-US" dirty="0">
                <a:latin typeface="Garamond" panose="02020404030301010803" pitchFamily="18" charset="0"/>
              </a:rPr>
              <a:t>Zoom Pop-out here</a:t>
            </a:r>
          </a:p>
        </p:txBody>
      </p:sp>
      <p:pic>
        <p:nvPicPr>
          <p:cNvPr id="12" name="Picture 11" descr="Map&#10;&#10;Description automatically generated">
            <a:extLst>
              <a:ext uri="{FF2B5EF4-FFF2-40B4-BE49-F238E27FC236}">
                <a16:creationId xmlns:a16="http://schemas.microsoft.com/office/drawing/2014/main" id="{B43955B0-3A94-0746-8E63-DFC89A609C43}"/>
              </a:ext>
            </a:extLst>
          </p:cNvPr>
          <p:cNvPicPr>
            <a:picLocks noChangeAspect="1"/>
          </p:cNvPicPr>
          <p:nvPr/>
        </p:nvPicPr>
        <p:blipFill>
          <a:blip r:embed="rId3"/>
          <a:stretch>
            <a:fillRect/>
          </a:stretch>
        </p:blipFill>
        <p:spPr>
          <a:xfrm>
            <a:off x="7264251" y="4572000"/>
            <a:ext cx="4885156" cy="2282464"/>
          </a:xfrm>
          <a:prstGeom prst="rect">
            <a:avLst/>
          </a:prstGeom>
        </p:spPr>
      </p:pic>
      <p:sp>
        <p:nvSpPr>
          <p:cNvPr id="13" name="TextBox 12">
            <a:extLst>
              <a:ext uri="{FF2B5EF4-FFF2-40B4-BE49-F238E27FC236}">
                <a16:creationId xmlns:a16="http://schemas.microsoft.com/office/drawing/2014/main" id="{2E73655C-E14A-9A4D-9810-807FC7D967FB}"/>
              </a:ext>
            </a:extLst>
          </p:cNvPr>
          <p:cNvSpPr txBox="1"/>
          <p:nvPr/>
        </p:nvSpPr>
        <p:spPr>
          <a:xfrm>
            <a:off x="9373490" y="5335261"/>
            <a:ext cx="766089" cy="369332"/>
          </a:xfrm>
          <a:prstGeom prst="rect">
            <a:avLst/>
          </a:prstGeom>
          <a:noFill/>
        </p:spPr>
        <p:txBody>
          <a:bodyPr wrap="square" rtlCol="0">
            <a:spAutoFit/>
          </a:bodyPr>
          <a:lstStyle/>
          <a:p>
            <a:r>
              <a:rPr lang="en-US" dirty="0"/>
              <a:t>K1</a:t>
            </a:r>
          </a:p>
        </p:txBody>
      </p:sp>
      <p:sp>
        <p:nvSpPr>
          <p:cNvPr id="15" name="TextBox 14">
            <a:extLst>
              <a:ext uri="{FF2B5EF4-FFF2-40B4-BE49-F238E27FC236}">
                <a16:creationId xmlns:a16="http://schemas.microsoft.com/office/drawing/2014/main" id="{E8BAF1B1-95E5-D04A-A687-95D7AE19BF05}"/>
              </a:ext>
            </a:extLst>
          </p:cNvPr>
          <p:cNvSpPr txBox="1"/>
          <p:nvPr/>
        </p:nvSpPr>
        <p:spPr>
          <a:xfrm>
            <a:off x="9948057" y="4899601"/>
            <a:ext cx="766089" cy="369332"/>
          </a:xfrm>
          <a:prstGeom prst="rect">
            <a:avLst/>
          </a:prstGeom>
          <a:noFill/>
        </p:spPr>
        <p:txBody>
          <a:bodyPr wrap="square" rtlCol="0">
            <a:spAutoFit/>
          </a:bodyPr>
          <a:lstStyle/>
          <a:p>
            <a:r>
              <a:rPr lang="en-US" dirty="0"/>
              <a:t>K2</a:t>
            </a:r>
          </a:p>
        </p:txBody>
      </p:sp>
      <p:sp>
        <p:nvSpPr>
          <p:cNvPr id="16" name="TextBox 15">
            <a:extLst>
              <a:ext uri="{FF2B5EF4-FFF2-40B4-BE49-F238E27FC236}">
                <a16:creationId xmlns:a16="http://schemas.microsoft.com/office/drawing/2014/main" id="{057564DA-EC9A-2047-AEB9-A4F7C1A80DD4}"/>
              </a:ext>
            </a:extLst>
          </p:cNvPr>
          <p:cNvSpPr txBox="1"/>
          <p:nvPr/>
        </p:nvSpPr>
        <p:spPr>
          <a:xfrm>
            <a:off x="9635608" y="5117431"/>
            <a:ext cx="766089" cy="369332"/>
          </a:xfrm>
          <a:prstGeom prst="rect">
            <a:avLst/>
          </a:prstGeom>
          <a:noFill/>
        </p:spPr>
        <p:txBody>
          <a:bodyPr wrap="square" rtlCol="0">
            <a:spAutoFit/>
          </a:bodyPr>
          <a:lstStyle/>
          <a:p>
            <a:r>
              <a:rPr lang="en-US" dirty="0"/>
              <a:t>K3</a:t>
            </a:r>
          </a:p>
        </p:txBody>
      </p:sp>
      <p:pic>
        <p:nvPicPr>
          <p:cNvPr id="17" name="Picture 8">
            <a:extLst>
              <a:ext uri="{FF2B5EF4-FFF2-40B4-BE49-F238E27FC236}">
                <a16:creationId xmlns:a16="http://schemas.microsoft.com/office/drawing/2014/main" id="{276525DA-6A54-734B-8CF8-FE768DBD0E2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2239" t="20746" r="11176" b="20619"/>
          <a:stretch/>
        </p:blipFill>
        <p:spPr bwMode="auto">
          <a:xfrm>
            <a:off x="9111671" y="1379558"/>
            <a:ext cx="3045963" cy="31069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65019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189115-DBAD-B247-B0F3-81A252D79B69}"/>
              </a:ext>
            </a:extLst>
          </p:cNvPr>
          <p:cNvSpPr>
            <a:spLocks noGrp="1"/>
          </p:cNvSpPr>
          <p:nvPr>
            <p:ph type="title"/>
          </p:nvPr>
        </p:nvSpPr>
        <p:spPr>
          <a:xfrm>
            <a:off x="495081" y="86579"/>
            <a:ext cx="4628712" cy="1329004"/>
          </a:xfrm>
        </p:spPr>
        <p:txBody>
          <a:bodyPr>
            <a:normAutofit/>
          </a:bodyPr>
          <a:lstStyle/>
          <a:p>
            <a:r>
              <a:rPr lang="en-US" dirty="0"/>
              <a:t>We did detect it...</a:t>
            </a:r>
          </a:p>
        </p:txBody>
      </p:sp>
      <p:pic>
        <p:nvPicPr>
          <p:cNvPr id="4" name="Picture 3">
            <a:extLst>
              <a:ext uri="{FF2B5EF4-FFF2-40B4-BE49-F238E27FC236}">
                <a16:creationId xmlns:a16="http://schemas.microsoft.com/office/drawing/2014/main" id="{290C1683-ED5C-7C43-8AF6-1471254C778A}"/>
              </a:ext>
            </a:extLst>
          </p:cNvPr>
          <p:cNvPicPr>
            <a:picLocks noChangeAspect="1"/>
          </p:cNvPicPr>
          <p:nvPr/>
        </p:nvPicPr>
        <p:blipFill>
          <a:blip r:embed="rId3"/>
          <a:stretch>
            <a:fillRect/>
          </a:stretch>
        </p:blipFill>
        <p:spPr>
          <a:xfrm>
            <a:off x="1694543" y="1017788"/>
            <a:ext cx="3797300" cy="2527300"/>
          </a:xfrm>
          <a:prstGeom prst="rect">
            <a:avLst/>
          </a:prstGeom>
        </p:spPr>
      </p:pic>
      <p:sp>
        <p:nvSpPr>
          <p:cNvPr id="5" name="Subtitle 2">
            <a:extLst>
              <a:ext uri="{FF2B5EF4-FFF2-40B4-BE49-F238E27FC236}">
                <a16:creationId xmlns:a16="http://schemas.microsoft.com/office/drawing/2014/main" id="{E498E60A-CDB7-B441-841D-3F38A9EA4C08}"/>
              </a:ext>
            </a:extLst>
          </p:cNvPr>
          <p:cNvSpPr txBox="1">
            <a:spLocks/>
          </p:cNvSpPr>
          <p:nvPr/>
        </p:nvSpPr>
        <p:spPr>
          <a:xfrm>
            <a:off x="5491843" y="1017788"/>
            <a:ext cx="3797300" cy="2527300"/>
          </a:xfrm>
          <a:prstGeom prst="rect">
            <a:avLst/>
          </a:prstGeom>
          <a:solidFill>
            <a:schemeClr val="tx2">
              <a:lumMod val="50000"/>
              <a:lumOff val="50000"/>
            </a:schemeClr>
          </a:solidFill>
          <a:ln>
            <a:solidFill>
              <a:schemeClr val="bg1"/>
            </a:solidFill>
          </a:ln>
        </p:spPr>
        <p:txBody>
          <a:bodyPr vert="horz" lIns="91440" tIns="45720" rIns="91440" bIns="45720" rtlCol="0">
            <a:normAutofit/>
          </a:bodyPr>
          <a:lstStyle>
            <a:lvl1pPr marL="228600" indent="-228600" algn="l" defTabSz="914400" rtl="0" eaLnBrk="1" latinLnBrk="0" hangingPunct="1">
              <a:lnSpc>
                <a:spcPct val="120000"/>
              </a:lnSpc>
              <a:spcBef>
                <a:spcPts val="1000"/>
              </a:spcBef>
              <a:buClr>
                <a:schemeClr val="accent5"/>
              </a:buClr>
              <a:buFont typeface="Arial" panose="020B0604020202020204" pitchFamily="34" charset="0"/>
              <a:buChar char="•"/>
              <a:defRPr sz="2000" kern="1200">
                <a:solidFill>
                  <a:schemeClr val="tx2"/>
                </a:solidFill>
                <a:latin typeface="+mn-lt"/>
                <a:ea typeface="+mn-ea"/>
                <a:cs typeface="+mn-cs"/>
              </a:defRPr>
            </a:lvl1pPr>
            <a:lvl2pPr marL="685800" indent="-228600" algn="l" defTabSz="914400" rtl="0" eaLnBrk="1" latinLnBrk="0" hangingPunct="1">
              <a:lnSpc>
                <a:spcPct val="120000"/>
              </a:lnSpc>
              <a:spcBef>
                <a:spcPts val="500"/>
              </a:spcBef>
              <a:buClr>
                <a:schemeClr val="accent5"/>
              </a:buClr>
              <a:buFont typeface="Arial" panose="020B0604020202020204" pitchFamily="34" charset="0"/>
              <a:buChar char="•"/>
              <a:defRPr sz="1800" kern="1200">
                <a:solidFill>
                  <a:schemeClr val="tx2"/>
                </a:solidFill>
                <a:latin typeface="+mn-lt"/>
                <a:ea typeface="+mn-ea"/>
                <a:cs typeface="+mn-cs"/>
              </a:defRPr>
            </a:lvl2pPr>
            <a:lvl3pPr marL="1143000" indent="-228600" algn="l" defTabSz="914400" rtl="0" eaLnBrk="1" latinLnBrk="0" hangingPunct="1">
              <a:lnSpc>
                <a:spcPct val="120000"/>
              </a:lnSpc>
              <a:spcBef>
                <a:spcPts val="500"/>
              </a:spcBef>
              <a:buClr>
                <a:schemeClr val="accent5"/>
              </a:buClr>
              <a:buFont typeface="Arial" panose="020B0604020202020204" pitchFamily="34" charset="0"/>
              <a:buChar char="•"/>
              <a:defRPr sz="1600" kern="1200">
                <a:solidFill>
                  <a:schemeClr val="tx2"/>
                </a:solidFill>
                <a:latin typeface="+mn-lt"/>
                <a:ea typeface="+mn-ea"/>
                <a:cs typeface="+mn-cs"/>
              </a:defRPr>
            </a:lvl3pPr>
            <a:lvl4pPr marL="1600200" indent="-228600" algn="l" defTabSz="914400" rtl="0" eaLnBrk="1" latinLnBrk="0" hangingPunct="1">
              <a:lnSpc>
                <a:spcPct val="120000"/>
              </a:lnSpc>
              <a:spcBef>
                <a:spcPts val="500"/>
              </a:spcBef>
              <a:buClr>
                <a:schemeClr val="accent5"/>
              </a:buClr>
              <a:buFont typeface="Arial" panose="020B0604020202020204" pitchFamily="34" charset="0"/>
              <a:buChar char="•"/>
              <a:defRPr sz="1400" kern="1200">
                <a:solidFill>
                  <a:schemeClr val="tx2"/>
                </a:solidFill>
                <a:latin typeface="+mn-lt"/>
                <a:ea typeface="+mn-ea"/>
                <a:cs typeface="+mn-cs"/>
              </a:defRPr>
            </a:lvl4pPr>
            <a:lvl5pPr marL="2057400" indent="-228600" algn="l" defTabSz="914400" rtl="0" eaLnBrk="1" latinLnBrk="0" hangingPunct="1">
              <a:lnSpc>
                <a:spcPct val="120000"/>
              </a:lnSpc>
              <a:spcBef>
                <a:spcPts val="500"/>
              </a:spcBef>
              <a:buClr>
                <a:schemeClr val="accent5"/>
              </a:buClr>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tx1"/>
              </a:buClr>
            </a:pPr>
            <a:r>
              <a:rPr lang="en-US" dirty="0"/>
              <a:t>Suburban street water Legionella vs Enterococcus.</a:t>
            </a:r>
          </a:p>
          <a:p>
            <a:pPr>
              <a:buClr>
                <a:schemeClr val="tx1"/>
              </a:buClr>
            </a:pPr>
            <a:endParaRPr lang="en-US" dirty="0"/>
          </a:p>
          <a:p>
            <a:pPr>
              <a:buClr>
                <a:schemeClr val="tx1"/>
              </a:buClr>
            </a:pPr>
            <a:r>
              <a:rPr lang="en-US" dirty="0"/>
              <a:t>Spearman r= 0.384, p=0.14. Not significantly correlated</a:t>
            </a:r>
          </a:p>
          <a:p>
            <a:pPr marL="0" indent="0">
              <a:buNone/>
            </a:pPr>
            <a:endParaRPr lang="en-US" dirty="0"/>
          </a:p>
        </p:txBody>
      </p:sp>
      <p:pic>
        <p:nvPicPr>
          <p:cNvPr id="6" name="Picture 5">
            <a:extLst>
              <a:ext uri="{FF2B5EF4-FFF2-40B4-BE49-F238E27FC236}">
                <a16:creationId xmlns:a16="http://schemas.microsoft.com/office/drawing/2014/main" id="{1BCC24B8-F279-224F-8BED-5BEC977AAAB8}"/>
              </a:ext>
            </a:extLst>
          </p:cNvPr>
          <p:cNvPicPr>
            <a:picLocks noChangeAspect="1"/>
          </p:cNvPicPr>
          <p:nvPr/>
        </p:nvPicPr>
        <p:blipFill>
          <a:blip r:embed="rId4"/>
          <a:stretch>
            <a:fillRect/>
          </a:stretch>
        </p:blipFill>
        <p:spPr>
          <a:xfrm>
            <a:off x="6462847" y="3958590"/>
            <a:ext cx="4111533" cy="2781300"/>
          </a:xfrm>
          <a:prstGeom prst="rect">
            <a:avLst/>
          </a:prstGeom>
        </p:spPr>
      </p:pic>
      <p:sp>
        <p:nvSpPr>
          <p:cNvPr id="7" name="Subtitle 2">
            <a:extLst>
              <a:ext uri="{FF2B5EF4-FFF2-40B4-BE49-F238E27FC236}">
                <a16:creationId xmlns:a16="http://schemas.microsoft.com/office/drawing/2014/main" id="{0FB3C188-EAB0-CC43-BF3D-6124E1D060BF}"/>
              </a:ext>
            </a:extLst>
          </p:cNvPr>
          <p:cNvSpPr txBox="1">
            <a:spLocks/>
          </p:cNvSpPr>
          <p:nvPr/>
        </p:nvSpPr>
        <p:spPr>
          <a:xfrm>
            <a:off x="2351314" y="3958590"/>
            <a:ext cx="4111534" cy="2781300"/>
          </a:xfrm>
          <a:prstGeom prst="rect">
            <a:avLst/>
          </a:prstGeom>
          <a:solidFill>
            <a:schemeClr val="tx2">
              <a:lumMod val="50000"/>
              <a:lumOff val="50000"/>
            </a:schemeClr>
          </a:solidFill>
          <a:ln>
            <a:solidFill>
              <a:schemeClr val="bg1"/>
            </a:solidFill>
          </a:ln>
        </p:spPr>
        <p:txBody>
          <a:bodyPr vert="horz" lIns="91440" tIns="45720" rIns="91440" bIns="45720" rtlCol="0">
            <a:normAutofit/>
          </a:bodyPr>
          <a:lstStyle>
            <a:lvl1pPr marL="228600" indent="-228600" algn="l" defTabSz="914400" rtl="0" eaLnBrk="1" latinLnBrk="0" hangingPunct="1">
              <a:lnSpc>
                <a:spcPct val="120000"/>
              </a:lnSpc>
              <a:spcBef>
                <a:spcPts val="1000"/>
              </a:spcBef>
              <a:buClr>
                <a:schemeClr val="accent5"/>
              </a:buClr>
              <a:buFont typeface="Arial" panose="020B0604020202020204" pitchFamily="34" charset="0"/>
              <a:buChar char="•"/>
              <a:defRPr sz="2000" kern="1200">
                <a:solidFill>
                  <a:schemeClr val="tx2"/>
                </a:solidFill>
                <a:latin typeface="+mn-lt"/>
                <a:ea typeface="+mn-ea"/>
                <a:cs typeface="+mn-cs"/>
              </a:defRPr>
            </a:lvl1pPr>
            <a:lvl2pPr marL="685800" indent="-228600" algn="l" defTabSz="914400" rtl="0" eaLnBrk="1" latinLnBrk="0" hangingPunct="1">
              <a:lnSpc>
                <a:spcPct val="120000"/>
              </a:lnSpc>
              <a:spcBef>
                <a:spcPts val="500"/>
              </a:spcBef>
              <a:buClr>
                <a:schemeClr val="accent5"/>
              </a:buClr>
              <a:buFont typeface="Arial" panose="020B0604020202020204" pitchFamily="34" charset="0"/>
              <a:buChar char="•"/>
              <a:defRPr sz="1800" kern="1200">
                <a:solidFill>
                  <a:schemeClr val="tx2"/>
                </a:solidFill>
                <a:latin typeface="+mn-lt"/>
                <a:ea typeface="+mn-ea"/>
                <a:cs typeface="+mn-cs"/>
              </a:defRPr>
            </a:lvl2pPr>
            <a:lvl3pPr marL="1143000" indent="-228600" algn="l" defTabSz="914400" rtl="0" eaLnBrk="1" latinLnBrk="0" hangingPunct="1">
              <a:lnSpc>
                <a:spcPct val="120000"/>
              </a:lnSpc>
              <a:spcBef>
                <a:spcPts val="500"/>
              </a:spcBef>
              <a:buClr>
                <a:schemeClr val="accent5"/>
              </a:buClr>
              <a:buFont typeface="Arial" panose="020B0604020202020204" pitchFamily="34" charset="0"/>
              <a:buChar char="•"/>
              <a:defRPr sz="1600" kern="1200">
                <a:solidFill>
                  <a:schemeClr val="tx2"/>
                </a:solidFill>
                <a:latin typeface="+mn-lt"/>
                <a:ea typeface="+mn-ea"/>
                <a:cs typeface="+mn-cs"/>
              </a:defRPr>
            </a:lvl3pPr>
            <a:lvl4pPr marL="1600200" indent="-228600" algn="l" defTabSz="914400" rtl="0" eaLnBrk="1" latinLnBrk="0" hangingPunct="1">
              <a:lnSpc>
                <a:spcPct val="120000"/>
              </a:lnSpc>
              <a:spcBef>
                <a:spcPts val="500"/>
              </a:spcBef>
              <a:buClr>
                <a:schemeClr val="accent5"/>
              </a:buClr>
              <a:buFont typeface="Arial" panose="020B0604020202020204" pitchFamily="34" charset="0"/>
              <a:buChar char="•"/>
              <a:defRPr sz="1400" kern="1200">
                <a:solidFill>
                  <a:schemeClr val="tx2"/>
                </a:solidFill>
                <a:latin typeface="+mn-lt"/>
                <a:ea typeface="+mn-ea"/>
                <a:cs typeface="+mn-cs"/>
              </a:defRPr>
            </a:lvl4pPr>
            <a:lvl5pPr marL="2057400" indent="-228600" algn="l" defTabSz="914400" rtl="0" eaLnBrk="1" latinLnBrk="0" hangingPunct="1">
              <a:lnSpc>
                <a:spcPct val="120000"/>
              </a:lnSpc>
              <a:spcBef>
                <a:spcPts val="500"/>
              </a:spcBef>
              <a:buClr>
                <a:schemeClr val="accent5"/>
              </a:buClr>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tx1"/>
              </a:buClr>
            </a:pPr>
            <a:r>
              <a:rPr lang="en-US" dirty="0"/>
              <a:t>Suburban street water vs Upper HRE waterways</a:t>
            </a:r>
          </a:p>
          <a:p>
            <a:pPr marL="0" indent="0">
              <a:buClr>
                <a:schemeClr val="tx1"/>
              </a:buClr>
              <a:buNone/>
            </a:pPr>
            <a:endParaRPr lang="en-US" dirty="0"/>
          </a:p>
          <a:p>
            <a:pPr>
              <a:buClr>
                <a:schemeClr val="tx1"/>
              </a:buClr>
            </a:pPr>
            <a:r>
              <a:rPr lang="en-US" dirty="0"/>
              <a:t>Street water is significantly different than waterway, p&lt;0.01</a:t>
            </a:r>
          </a:p>
        </p:txBody>
      </p:sp>
      <p:sp>
        <p:nvSpPr>
          <p:cNvPr id="8" name="Rectangle 7">
            <a:extLst>
              <a:ext uri="{FF2B5EF4-FFF2-40B4-BE49-F238E27FC236}">
                <a16:creationId xmlns:a16="http://schemas.microsoft.com/office/drawing/2014/main" id="{E2EC28FD-2C2F-2C47-A032-4980A8C90EB0}"/>
              </a:ext>
            </a:extLst>
          </p:cNvPr>
          <p:cNvSpPr/>
          <p:nvPr/>
        </p:nvSpPr>
        <p:spPr>
          <a:xfrm>
            <a:off x="9427779" y="0"/>
            <a:ext cx="2764220" cy="1355835"/>
          </a:xfrm>
          <a:prstGeom prst="rect">
            <a:avLst/>
          </a:prstGeom>
          <a:solidFill>
            <a:schemeClr val="accent1">
              <a:alpha val="63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ysClr val="windowText" lastClr="000000"/>
              </a:solidFill>
            </a:endParaRPr>
          </a:p>
        </p:txBody>
      </p:sp>
      <p:sp>
        <p:nvSpPr>
          <p:cNvPr id="9" name="TextBox 8">
            <a:extLst>
              <a:ext uri="{FF2B5EF4-FFF2-40B4-BE49-F238E27FC236}">
                <a16:creationId xmlns:a16="http://schemas.microsoft.com/office/drawing/2014/main" id="{4F936D4E-96BD-E541-A3AA-9D9ED0B75491}"/>
              </a:ext>
            </a:extLst>
          </p:cNvPr>
          <p:cNvSpPr txBox="1"/>
          <p:nvPr/>
        </p:nvSpPr>
        <p:spPr>
          <a:xfrm>
            <a:off x="9427778" y="493251"/>
            <a:ext cx="2695493" cy="369332"/>
          </a:xfrm>
          <a:prstGeom prst="rect">
            <a:avLst/>
          </a:prstGeom>
          <a:noFill/>
        </p:spPr>
        <p:txBody>
          <a:bodyPr wrap="square" rtlCol="0">
            <a:spAutoFit/>
          </a:bodyPr>
          <a:lstStyle/>
          <a:p>
            <a:pPr algn="ctr"/>
            <a:r>
              <a:rPr lang="en-US" dirty="0">
                <a:latin typeface="Garamond" panose="02020404030301010803" pitchFamily="18" charset="0"/>
              </a:rPr>
              <a:t>Zoom Pop-out here</a:t>
            </a:r>
          </a:p>
        </p:txBody>
      </p:sp>
    </p:spTree>
    <p:extLst>
      <p:ext uri="{BB962C8B-B14F-4D97-AF65-F5344CB8AC3E}">
        <p14:creationId xmlns:p14="http://schemas.microsoft.com/office/powerpoint/2010/main" val="2609667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470358-8AF2-804E-A914-11B17C9FB213}"/>
              </a:ext>
            </a:extLst>
          </p:cNvPr>
          <p:cNvSpPr>
            <a:spLocks noGrp="1"/>
          </p:cNvSpPr>
          <p:nvPr>
            <p:ph type="title"/>
          </p:nvPr>
        </p:nvSpPr>
        <p:spPr>
          <a:xfrm>
            <a:off x="905256" y="590668"/>
            <a:ext cx="8522521" cy="1329004"/>
          </a:xfrm>
        </p:spPr>
        <p:txBody>
          <a:bodyPr/>
          <a:lstStyle/>
          <a:p>
            <a:pPr algn="ctr"/>
            <a:r>
              <a:rPr lang="en-US" dirty="0"/>
              <a:t>NYC vs Suburban </a:t>
            </a:r>
            <a:r>
              <a:rPr lang="en-US" i="1" dirty="0"/>
              <a:t>L. pnuemophila occurrence</a:t>
            </a:r>
          </a:p>
        </p:txBody>
      </p:sp>
      <p:pic>
        <p:nvPicPr>
          <p:cNvPr id="4" name="Picture 3">
            <a:extLst>
              <a:ext uri="{FF2B5EF4-FFF2-40B4-BE49-F238E27FC236}">
                <a16:creationId xmlns:a16="http://schemas.microsoft.com/office/drawing/2014/main" id="{C009BD95-DB5F-1B49-8AD2-FF1EB7BC0B73}"/>
              </a:ext>
            </a:extLst>
          </p:cNvPr>
          <p:cNvPicPr>
            <a:picLocks noChangeAspect="1"/>
          </p:cNvPicPr>
          <p:nvPr/>
        </p:nvPicPr>
        <p:blipFill>
          <a:blip r:embed="rId3"/>
          <a:stretch>
            <a:fillRect/>
          </a:stretch>
        </p:blipFill>
        <p:spPr>
          <a:xfrm>
            <a:off x="1398778" y="1919672"/>
            <a:ext cx="4203700" cy="3568700"/>
          </a:xfrm>
          <a:prstGeom prst="rect">
            <a:avLst/>
          </a:prstGeom>
        </p:spPr>
      </p:pic>
      <p:sp>
        <p:nvSpPr>
          <p:cNvPr id="5" name="Subtitle 2">
            <a:extLst>
              <a:ext uri="{FF2B5EF4-FFF2-40B4-BE49-F238E27FC236}">
                <a16:creationId xmlns:a16="http://schemas.microsoft.com/office/drawing/2014/main" id="{CD398076-5F4D-6E4A-85F6-0CE3D9572008}"/>
              </a:ext>
            </a:extLst>
          </p:cNvPr>
          <p:cNvSpPr txBox="1">
            <a:spLocks/>
          </p:cNvSpPr>
          <p:nvPr/>
        </p:nvSpPr>
        <p:spPr>
          <a:xfrm>
            <a:off x="6096000" y="1919672"/>
            <a:ext cx="3925316" cy="3568700"/>
          </a:xfrm>
          <a:prstGeom prst="rect">
            <a:avLst/>
          </a:prstGeom>
          <a:solidFill>
            <a:schemeClr val="tx2">
              <a:lumMod val="50000"/>
              <a:lumOff val="50000"/>
            </a:schemeClr>
          </a:solidFill>
          <a:ln>
            <a:solidFill>
              <a:schemeClr val="bg1"/>
            </a:solidFill>
          </a:ln>
        </p:spPr>
        <p:txBody>
          <a:bodyPr vert="horz" lIns="91440" tIns="45720" rIns="91440" bIns="45720" rtlCol="0">
            <a:normAutofit/>
          </a:bodyPr>
          <a:lstStyle>
            <a:lvl1pPr marL="228600" indent="-228600" algn="l" defTabSz="914400" rtl="0" eaLnBrk="1" latinLnBrk="0" hangingPunct="1">
              <a:lnSpc>
                <a:spcPct val="120000"/>
              </a:lnSpc>
              <a:spcBef>
                <a:spcPts val="1000"/>
              </a:spcBef>
              <a:buClr>
                <a:schemeClr val="accent5"/>
              </a:buClr>
              <a:buFont typeface="Arial" panose="020B0604020202020204" pitchFamily="34" charset="0"/>
              <a:buChar char="•"/>
              <a:defRPr sz="2000" kern="1200">
                <a:solidFill>
                  <a:schemeClr val="tx2"/>
                </a:solidFill>
                <a:latin typeface="+mn-lt"/>
                <a:ea typeface="+mn-ea"/>
                <a:cs typeface="+mn-cs"/>
              </a:defRPr>
            </a:lvl1pPr>
            <a:lvl2pPr marL="685800" indent="-228600" algn="l" defTabSz="914400" rtl="0" eaLnBrk="1" latinLnBrk="0" hangingPunct="1">
              <a:lnSpc>
                <a:spcPct val="120000"/>
              </a:lnSpc>
              <a:spcBef>
                <a:spcPts val="500"/>
              </a:spcBef>
              <a:buClr>
                <a:schemeClr val="accent5"/>
              </a:buClr>
              <a:buFont typeface="Arial" panose="020B0604020202020204" pitchFamily="34" charset="0"/>
              <a:buChar char="•"/>
              <a:defRPr sz="1800" kern="1200">
                <a:solidFill>
                  <a:schemeClr val="tx2"/>
                </a:solidFill>
                <a:latin typeface="+mn-lt"/>
                <a:ea typeface="+mn-ea"/>
                <a:cs typeface="+mn-cs"/>
              </a:defRPr>
            </a:lvl2pPr>
            <a:lvl3pPr marL="1143000" indent="-228600" algn="l" defTabSz="914400" rtl="0" eaLnBrk="1" latinLnBrk="0" hangingPunct="1">
              <a:lnSpc>
                <a:spcPct val="120000"/>
              </a:lnSpc>
              <a:spcBef>
                <a:spcPts val="500"/>
              </a:spcBef>
              <a:buClr>
                <a:schemeClr val="accent5"/>
              </a:buClr>
              <a:buFont typeface="Arial" panose="020B0604020202020204" pitchFamily="34" charset="0"/>
              <a:buChar char="•"/>
              <a:defRPr sz="1600" kern="1200">
                <a:solidFill>
                  <a:schemeClr val="tx2"/>
                </a:solidFill>
                <a:latin typeface="+mn-lt"/>
                <a:ea typeface="+mn-ea"/>
                <a:cs typeface="+mn-cs"/>
              </a:defRPr>
            </a:lvl3pPr>
            <a:lvl4pPr marL="1600200" indent="-228600" algn="l" defTabSz="914400" rtl="0" eaLnBrk="1" latinLnBrk="0" hangingPunct="1">
              <a:lnSpc>
                <a:spcPct val="120000"/>
              </a:lnSpc>
              <a:spcBef>
                <a:spcPts val="500"/>
              </a:spcBef>
              <a:buClr>
                <a:schemeClr val="accent5"/>
              </a:buClr>
              <a:buFont typeface="Arial" panose="020B0604020202020204" pitchFamily="34" charset="0"/>
              <a:buChar char="•"/>
              <a:defRPr sz="1400" kern="1200">
                <a:solidFill>
                  <a:schemeClr val="tx2"/>
                </a:solidFill>
                <a:latin typeface="+mn-lt"/>
                <a:ea typeface="+mn-ea"/>
                <a:cs typeface="+mn-cs"/>
              </a:defRPr>
            </a:lvl4pPr>
            <a:lvl5pPr marL="2057400" indent="-228600" algn="l" defTabSz="914400" rtl="0" eaLnBrk="1" latinLnBrk="0" hangingPunct="1">
              <a:lnSpc>
                <a:spcPct val="120000"/>
              </a:lnSpc>
              <a:spcBef>
                <a:spcPts val="500"/>
              </a:spcBef>
              <a:buClr>
                <a:schemeClr val="accent5"/>
              </a:buClr>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tx1"/>
              </a:buClr>
            </a:pPr>
            <a:r>
              <a:rPr lang="en-US" dirty="0"/>
              <a:t>Bard area vs NYC street water</a:t>
            </a:r>
          </a:p>
          <a:p>
            <a:pPr marL="0" indent="0">
              <a:buClr>
                <a:schemeClr val="tx1"/>
              </a:buClr>
              <a:buNone/>
            </a:pPr>
            <a:endParaRPr lang="en-US" dirty="0"/>
          </a:p>
          <a:p>
            <a:pPr marL="0" indent="0">
              <a:buClr>
                <a:schemeClr val="tx1"/>
              </a:buClr>
              <a:buNone/>
            </a:pPr>
            <a:endParaRPr lang="en-US" dirty="0"/>
          </a:p>
          <a:p>
            <a:pPr>
              <a:buClr>
                <a:schemeClr val="tx1"/>
              </a:buClr>
            </a:pPr>
            <a:r>
              <a:rPr lang="en-US" dirty="0"/>
              <a:t>Not significantly different, p=0.79</a:t>
            </a:r>
          </a:p>
        </p:txBody>
      </p:sp>
      <p:sp>
        <p:nvSpPr>
          <p:cNvPr id="6" name="Rectangle 5">
            <a:extLst>
              <a:ext uri="{FF2B5EF4-FFF2-40B4-BE49-F238E27FC236}">
                <a16:creationId xmlns:a16="http://schemas.microsoft.com/office/drawing/2014/main" id="{651BB72D-6FBC-784B-89AD-4EB91C867BB1}"/>
              </a:ext>
            </a:extLst>
          </p:cNvPr>
          <p:cNvSpPr/>
          <p:nvPr/>
        </p:nvSpPr>
        <p:spPr>
          <a:xfrm>
            <a:off x="9427779" y="0"/>
            <a:ext cx="2764220" cy="1355835"/>
          </a:xfrm>
          <a:prstGeom prst="rect">
            <a:avLst/>
          </a:prstGeom>
          <a:solidFill>
            <a:schemeClr val="accent1">
              <a:alpha val="63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ysClr val="windowText" lastClr="000000"/>
              </a:solidFill>
            </a:endParaRPr>
          </a:p>
        </p:txBody>
      </p:sp>
      <p:sp>
        <p:nvSpPr>
          <p:cNvPr id="7" name="TextBox 6">
            <a:extLst>
              <a:ext uri="{FF2B5EF4-FFF2-40B4-BE49-F238E27FC236}">
                <a16:creationId xmlns:a16="http://schemas.microsoft.com/office/drawing/2014/main" id="{C261CF1A-59AC-F846-95C9-10E8E4895E20}"/>
              </a:ext>
            </a:extLst>
          </p:cNvPr>
          <p:cNvSpPr txBox="1"/>
          <p:nvPr/>
        </p:nvSpPr>
        <p:spPr>
          <a:xfrm>
            <a:off x="9427778" y="493251"/>
            <a:ext cx="2695493" cy="369332"/>
          </a:xfrm>
          <a:prstGeom prst="rect">
            <a:avLst/>
          </a:prstGeom>
          <a:noFill/>
        </p:spPr>
        <p:txBody>
          <a:bodyPr wrap="square" rtlCol="0">
            <a:spAutoFit/>
          </a:bodyPr>
          <a:lstStyle/>
          <a:p>
            <a:pPr algn="ctr"/>
            <a:r>
              <a:rPr lang="en-US" dirty="0">
                <a:latin typeface="Garamond" panose="02020404030301010803" pitchFamily="18" charset="0"/>
              </a:rPr>
              <a:t>Zoom Pop-out here</a:t>
            </a:r>
          </a:p>
        </p:txBody>
      </p:sp>
      <p:cxnSp>
        <p:nvCxnSpPr>
          <p:cNvPr id="9" name="Straight Connector 8">
            <a:extLst>
              <a:ext uri="{FF2B5EF4-FFF2-40B4-BE49-F238E27FC236}">
                <a16:creationId xmlns:a16="http://schemas.microsoft.com/office/drawing/2014/main" id="{8FAB2801-13AC-9F45-82AB-91BBE24B08FD}"/>
              </a:ext>
            </a:extLst>
          </p:cNvPr>
          <p:cNvCxnSpPr/>
          <p:nvPr/>
        </p:nvCxnSpPr>
        <p:spPr>
          <a:xfrm>
            <a:off x="2269671" y="3461655"/>
            <a:ext cx="2939143" cy="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6288887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D4B71E-4E35-AD4A-8522-D7F31A056009}"/>
              </a:ext>
            </a:extLst>
          </p:cNvPr>
          <p:cNvSpPr>
            <a:spLocks noGrp="1"/>
          </p:cNvSpPr>
          <p:nvPr>
            <p:ph type="title"/>
          </p:nvPr>
        </p:nvSpPr>
        <p:spPr>
          <a:xfrm>
            <a:off x="239961" y="191119"/>
            <a:ext cx="7519104" cy="759798"/>
          </a:xfrm>
        </p:spPr>
        <p:txBody>
          <a:bodyPr>
            <a:normAutofit fontScale="90000"/>
          </a:bodyPr>
          <a:lstStyle/>
          <a:p>
            <a:r>
              <a:rPr lang="en-US" dirty="0"/>
              <a:t>What led me to study Legionella? </a:t>
            </a:r>
          </a:p>
        </p:txBody>
      </p:sp>
      <p:pic>
        <p:nvPicPr>
          <p:cNvPr id="9" name="Picture 8" descr="Text, letter&#10;&#10;Description automatically generated">
            <a:extLst>
              <a:ext uri="{FF2B5EF4-FFF2-40B4-BE49-F238E27FC236}">
                <a16:creationId xmlns:a16="http://schemas.microsoft.com/office/drawing/2014/main" id="{0FF40F31-78E0-074B-B4BB-C70360FEBB29}"/>
              </a:ext>
            </a:extLst>
          </p:cNvPr>
          <p:cNvPicPr>
            <a:picLocks noChangeAspect="1"/>
          </p:cNvPicPr>
          <p:nvPr/>
        </p:nvPicPr>
        <p:blipFill rotWithShape="1">
          <a:blip r:embed="rId3"/>
          <a:srcRect t="24800" r="30148" b="7334"/>
          <a:stretch/>
        </p:blipFill>
        <p:spPr>
          <a:xfrm>
            <a:off x="9107509" y="3597356"/>
            <a:ext cx="1283333" cy="1249087"/>
          </a:xfrm>
          <a:prstGeom prst="rect">
            <a:avLst/>
          </a:prstGeom>
        </p:spPr>
      </p:pic>
      <p:pic>
        <p:nvPicPr>
          <p:cNvPr id="13314" name="Picture 2" descr="Last spring, Azlan Maqbool won Bard... - The Posse Foundation | Facebook">
            <a:extLst>
              <a:ext uri="{FF2B5EF4-FFF2-40B4-BE49-F238E27FC236}">
                <a16:creationId xmlns:a16="http://schemas.microsoft.com/office/drawing/2014/main" id="{7FB8C102-BD2C-4747-95A9-6612796788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90842" y="3593854"/>
            <a:ext cx="1597842" cy="123652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41814FB7-688E-D04B-BAB2-455415509AC3}"/>
              </a:ext>
            </a:extLst>
          </p:cNvPr>
          <p:cNvPicPr>
            <a:picLocks noChangeAspect="1"/>
          </p:cNvPicPr>
          <p:nvPr/>
        </p:nvPicPr>
        <p:blipFill>
          <a:blip r:embed="rId5"/>
          <a:stretch>
            <a:fillRect/>
          </a:stretch>
        </p:blipFill>
        <p:spPr>
          <a:xfrm>
            <a:off x="488529" y="1867399"/>
            <a:ext cx="3602932" cy="1698385"/>
          </a:xfrm>
          <a:prstGeom prst="rect">
            <a:avLst/>
          </a:prstGeom>
        </p:spPr>
      </p:pic>
      <p:sp>
        <p:nvSpPr>
          <p:cNvPr id="19" name="Content Placeholder 2">
            <a:extLst>
              <a:ext uri="{FF2B5EF4-FFF2-40B4-BE49-F238E27FC236}">
                <a16:creationId xmlns:a16="http://schemas.microsoft.com/office/drawing/2014/main" id="{70DDDCCF-DA75-3641-B8C7-42C4CDA7DAC3}"/>
              </a:ext>
            </a:extLst>
          </p:cNvPr>
          <p:cNvSpPr txBox="1">
            <a:spLocks/>
          </p:cNvSpPr>
          <p:nvPr/>
        </p:nvSpPr>
        <p:spPr>
          <a:xfrm>
            <a:off x="315117" y="672708"/>
            <a:ext cx="7368792" cy="1090969"/>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Clr>
                <a:schemeClr val="accent5"/>
              </a:buClr>
              <a:buFont typeface="Arial" panose="020B0604020202020204" pitchFamily="34" charset="0"/>
              <a:buChar char="•"/>
              <a:defRPr sz="2000" kern="1200">
                <a:solidFill>
                  <a:schemeClr val="tx2"/>
                </a:solidFill>
                <a:latin typeface="+mn-lt"/>
                <a:ea typeface="+mn-ea"/>
                <a:cs typeface="+mn-cs"/>
              </a:defRPr>
            </a:lvl1pPr>
            <a:lvl2pPr marL="685800" indent="-228600" algn="l" defTabSz="914400" rtl="0" eaLnBrk="1" latinLnBrk="0" hangingPunct="1">
              <a:lnSpc>
                <a:spcPct val="120000"/>
              </a:lnSpc>
              <a:spcBef>
                <a:spcPts val="500"/>
              </a:spcBef>
              <a:buClr>
                <a:schemeClr val="accent5"/>
              </a:buClr>
              <a:buFont typeface="Arial" panose="020B0604020202020204" pitchFamily="34" charset="0"/>
              <a:buChar char="•"/>
              <a:defRPr sz="1800" kern="1200">
                <a:solidFill>
                  <a:schemeClr val="tx2"/>
                </a:solidFill>
                <a:latin typeface="+mn-lt"/>
                <a:ea typeface="+mn-ea"/>
                <a:cs typeface="+mn-cs"/>
              </a:defRPr>
            </a:lvl2pPr>
            <a:lvl3pPr marL="1143000" indent="-228600" algn="l" defTabSz="914400" rtl="0" eaLnBrk="1" latinLnBrk="0" hangingPunct="1">
              <a:lnSpc>
                <a:spcPct val="120000"/>
              </a:lnSpc>
              <a:spcBef>
                <a:spcPts val="500"/>
              </a:spcBef>
              <a:buClr>
                <a:schemeClr val="accent5"/>
              </a:buClr>
              <a:buFont typeface="Arial" panose="020B0604020202020204" pitchFamily="34" charset="0"/>
              <a:buChar char="•"/>
              <a:defRPr sz="1600" kern="1200">
                <a:solidFill>
                  <a:schemeClr val="tx2"/>
                </a:solidFill>
                <a:latin typeface="+mn-lt"/>
                <a:ea typeface="+mn-ea"/>
                <a:cs typeface="+mn-cs"/>
              </a:defRPr>
            </a:lvl3pPr>
            <a:lvl4pPr marL="1600200" indent="-228600" algn="l" defTabSz="914400" rtl="0" eaLnBrk="1" latinLnBrk="0" hangingPunct="1">
              <a:lnSpc>
                <a:spcPct val="120000"/>
              </a:lnSpc>
              <a:spcBef>
                <a:spcPts val="500"/>
              </a:spcBef>
              <a:buClr>
                <a:schemeClr val="accent5"/>
              </a:buClr>
              <a:buFont typeface="Arial" panose="020B0604020202020204" pitchFamily="34" charset="0"/>
              <a:buChar char="•"/>
              <a:defRPr sz="1400" kern="1200">
                <a:solidFill>
                  <a:schemeClr val="tx2"/>
                </a:solidFill>
                <a:latin typeface="+mn-lt"/>
                <a:ea typeface="+mn-ea"/>
                <a:cs typeface="+mn-cs"/>
              </a:defRPr>
            </a:lvl4pPr>
            <a:lvl5pPr marL="2057400" indent="-228600" algn="l" defTabSz="914400" rtl="0" eaLnBrk="1" latinLnBrk="0" hangingPunct="1">
              <a:lnSpc>
                <a:spcPct val="120000"/>
              </a:lnSpc>
              <a:spcBef>
                <a:spcPts val="500"/>
              </a:spcBef>
              <a:buClr>
                <a:schemeClr val="accent5"/>
              </a:buClr>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buNone/>
            </a:pPr>
            <a:endParaRPr lang="en-US" dirty="0"/>
          </a:p>
          <a:p>
            <a:pPr fontAlgn="base"/>
            <a:r>
              <a:rPr lang="en-US" dirty="0"/>
              <a:t>Interested in microbial interactions in the air + water interface. </a:t>
            </a:r>
          </a:p>
        </p:txBody>
      </p:sp>
      <p:sp>
        <p:nvSpPr>
          <p:cNvPr id="13" name="TextBox 12">
            <a:extLst>
              <a:ext uri="{FF2B5EF4-FFF2-40B4-BE49-F238E27FC236}">
                <a16:creationId xmlns:a16="http://schemas.microsoft.com/office/drawing/2014/main" id="{B1E9627E-3876-034A-BCBF-D17E4909A7FA}"/>
              </a:ext>
            </a:extLst>
          </p:cNvPr>
          <p:cNvSpPr txBox="1"/>
          <p:nvPr/>
        </p:nvSpPr>
        <p:spPr>
          <a:xfrm>
            <a:off x="4158073" y="1878071"/>
            <a:ext cx="3525836" cy="646331"/>
          </a:xfrm>
          <a:prstGeom prst="rect">
            <a:avLst/>
          </a:prstGeom>
          <a:noFill/>
        </p:spPr>
        <p:txBody>
          <a:bodyPr wrap="square" rtlCol="0">
            <a:spAutoFit/>
          </a:bodyPr>
          <a:lstStyle/>
          <a:p>
            <a:r>
              <a:rPr lang="en-US" dirty="0"/>
              <a:t>(Dueker et al. 2012; HRF funded)</a:t>
            </a:r>
          </a:p>
          <a:p>
            <a:endParaRPr lang="en-US" dirty="0"/>
          </a:p>
        </p:txBody>
      </p:sp>
      <p:pic>
        <p:nvPicPr>
          <p:cNvPr id="13318" name="Picture 6" descr="Microbial exchange among sediment, water, and air. Turbulence, for example from tides and wind, alters the exchange of microbes among sediment, water, and air. Without turbulence, very little exchange occurs; however, with increased turbulence, sediment resuspension and aerosol formation occur. Under onshore wind conditions, viable microbes can be transported with aerosols back onto land. Under high turbulence, the extent of exchange increases and even coastal flooding may occur, representing an extensive multidirectional exchange of microbes">
            <a:extLst>
              <a:ext uri="{FF2B5EF4-FFF2-40B4-BE49-F238E27FC236}">
                <a16:creationId xmlns:a16="http://schemas.microsoft.com/office/drawing/2014/main" id="{8E87BE73-C3A3-4245-B9B2-4B38EF95E35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 t="28817" r="1424" b="40473"/>
          <a:stretch/>
        </p:blipFill>
        <p:spPr bwMode="auto">
          <a:xfrm>
            <a:off x="9107509" y="1347964"/>
            <a:ext cx="3110999" cy="1736492"/>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F67DF721-F4AD-9F4B-91D3-26AD08E8BD98}"/>
              </a:ext>
            </a:extLst>
          </p:cNvPr>
          <p:cNvSpPr txBox="1"/>
          <p:nvPr/>
        </p:nvSpPr>
        <p:spPr>
          <a:xfrm>
            <a:off x="1534547" y="3769165"/>
            <a:ext cx="6276695" cy="1200329"/>
          </a:xfrm>
          <a:prstGeom prst="rect">
            <a:avLst/>
          </a:prstGeom>
          <a:noFill/>
        </p:spPr>
        <p:txBody>
          <a:bodyPr wrap="square" rtlCol="0">
            <a:spAutoFit/>
          </a:bodyPr>
          <a:lstStyle/>
          <a:p>
            <a:pPr marL="285750" indent="-285750">
              <a:buFont typeface="Arial" panose="020B0604020202020204" pitchFamily="34" charset="0"/>
              <a:buChar char="•"/>
            </a:pPr>
            <a:r>
              <a:rPr lang="en-US" dirty="0"/>
              <a:t>Legionella found in metagenomics in water samples in NYC tributary waterways</a:t>
            </a:r>
          </a:p>
          <a:p>
            <a:pPr marL="285750" indent="-285750">
              <a:buFont typeface="Arial" panose="020B0604020202020204" pitchFamily="34" charset="0"/>
              <a:buChar char="•"/>
            </a:pPr>
            <a:r>
              <a:rPr lang="en-US" dirty="0"/>
              <a:t>Senior Thesis: Work with impactor and bioaerosols </a:t>
            </a:r>
            <a:endParaRPr lang="en-US" i="1" dirty="0"/>
          </a:p>
          <a:p>
            <a:pPr marL="285750" indent="-285750">
              <a:buFont typeface="Arial" panose="020B0604020202020204" pitchFamily="34" charset="0"/>
              <a:buChar char="•"/>
            </a:pPr>
            <a:endParaRPr lang="en-US" dirty="0"/>
          </a:p>
        </p:txBody>
      </p:sp>
      <p:pic>
        <p:nvPicPr>
          <p:cNvPr id="13320" name="Picture 8" descr="The Hudson River: Art, History, Ecology - The Academy for Teachers">
            <a:extLst>
              <a:ext uri="{FF2B5EF4-FFF2-40B4-BE49-F238E27FC236}">
                <a16:creationId xmlns:a16="http://schemas.microsoft.com/office/drawing/2014/main" id="{ACE981AB-93F8-494A-BC95-D5146EBEB68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78065" y="1347964"/>
            <a:ext cx="1155557" cy="1736492"/>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0D62FE2B-5A8B-9442-998F-C1E8F81B46D7}"/>
              </a:ext>
            </a:extLst>
          </p:cNvPr>
          <p:cNvSpPr txBox="1"/>
          <p:nvPr/>
        </p:nvSpPr>
        <p:spPr>
          <a:xfrm>
            <a:off x="139871" y="5793113"/>
            <a:ext cx="6483889" cy="369332"/>
          </a:xfrm>
          <a:prstGeom prst="rect">
            <a:avLst/>
          </a:prstGeom>
          <a:noFill/>
        </p:spPr>
        <p:txBody>
          <a:bodyPr wrap="square" rtlCol="0">
            <a:spAutoFit/>
          </a:bodyPr>
          <a:lstStyle/>
          <a:p>
            <a:pPr marL="285750" indent="-285750">
              <a:buFont typeface="Arial" panose="020B0604020202020204" pitchFamily="34" charset="0"/>
              <a:buChar char="•"/>
            </a:pPr>
            <a:r>
              <a:rPr lang="en-US" dirty="0"/>
              <a:t>Queens College, School of Earth and Environmental Science</a:t>
            </a:r>
          </a:p>
        </p:txBody>
      </p:sp>
      <p:pic>
        <p:nvPicPr>
          <p:cNvPr id="13322" name="Picture 10" descr="365 Fifth Newsletter | Issue 48 | April 2019 | To view in browser, click  here. Woman in prison - GC alumna Nandini Sikand documents the lives of  incarcerated women Exposing Hard Truths About Women in Prison Filmmaker  Nandini Sikand (Ph.D. '10 ...">
            <a:extLst>
              <a:ext uri="{FF2B5EF4-FFF2-40B4-BE49-F238E27FC236}">
                <a16:creationId xmlns:a16="http://schemas.microsoft.com/office/drawing/2014/main" id="{98C3630B-01A5-F740-9733-C21FDBBD0D6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869271" y="5331824"/>
            <a:ext cx="2074032" cy="1481696"/>
          </a:xfrm>
          <a:prstGeom prst="rect">
            <a:avLst/>
          </a:prstGeom>
          <a:noFill/>
          <a:extLst>
            <a:ext uri="{909E8E84-426E-40DD-AFC4-6F175D3DCCD1}">
              <a14:hiddenFill xmlns:a14="http://schemas.microsoft.com/office/drawing/2010/main">
                <a:solidFill>
                  <a:srgbClr val="FFFFFF"/>
                </a:solidFill>
              </a14:hiddenFill>
            </a:ext>
          </a:extLst>
        </p:spPr>
      </p:pic>
      <p:pic>
        <p:nvPicPr>
          <p:cNvPr id="13324" name="Picture 12" descr="Queens College | New York (@QC_News) | Twitter">
            <a:extLst>
              <a:ext uri="{FF2B5EF4-FFF2-40B4-BE49-F238E27FC236}">
                <a16:creationId xmlns:a16="http://schemas.microsoft.com/office/drawing/2014/main" id="{95E6AEE2-073A-074F-8361-55842C1BBEB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387575" y="5331824"/>
            <a:ext cx="1481696" cy="1481696"/>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8">
            <a:extLst>
              <a:ext uri="{FF2B5EF4-FFF2-40B4-BE49-F238E27FC236}">
                <a16:creationId xmlns:a16="http://schemas.microsoft.com/office/drawing/2014/main" id="{72FD635E-BFB3-4D4C-BF37-5FB29A283AC4}"/>
              </a:ext>
            </a:extLst>
          </p:cNvPr>
          <p:cNvSpPr/>
          <p:nvPr/>
        </p:nvSpPr>
        <p:spPr>
          <a:xfrm>
            <a:off x="9427779" y="0"/>
            <a:ext cx="2764220" cy="1355835"/>
          </a:xfrm>
          <a:prstGeom prst="rect">
            <a:avLst/>
          </a:prstGeom>
          <a:solidFill>
            <a:schemeClr val="accent1">
              <a:alpha val="63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ysClr val="windowText" lastClr="000000"/>
              </a:solidFill>
            </a:endParaRPr>
          </a:p>
        </p:txBody>
      </p:sp>
      <p:sp>
        <p:nvSpPr>
          <p:cNvPr id="30" name="TextBox 29">
            <a:extLst>
              <a:ext uri="{FF2B5EF4-FFF2-40B4-BE49-F238E27FC236}">
                <a16:creationId xmlns:a16="http://schemas.microsoft.com/office/drawing/2014/main" id="{FCB646B7-8499-A447-BA22-3C8B5D91F1DA}"/>
              </a:ext>
            </a:extLst>
          </p:cNvPr>
          <p:cNvSpPr txBox="1"/>
          <p:nvPr/>
        </p:nvSpPr>
        <p:spPr>
          <a:xfrm>
            <a:off x="9427778" y="493251"/>
            <a:ext cx="2695493" cy="369332"/>
          </a:xfrm>
          <a:prstGeom prst="rect">
            <a:avLst/>
          </a:prstGeom>
          <a:noFill/>
        </p:spPr>
        <p:txBody>
          <a:bodyPr wrap="square" rtlCol="0">
            <a:spAutoFit/>
          </a:bodyPr>
          <a:lstStyle/>
          <a:p>
            <a:pPr algn="ctr"/>
            <a:r>
              <a:rPr lang="en-US" dirty="0">
                <a:latin typeface="Garamond" panose="02020404030301010803" pitchFamily="18" charset="0"/>
              </a:rPr>
              <a:t>Zoom Pop-out here</a:t>
            </a:r>
          </a:p>
        </p:txBody>
      </p:sp>
    </p:spTree>
    <p:extLst>
      <p:ext uri="{BB962C8B-B14F-4D97-AF65-F5344CB8AC3E}">
        <p14:creationId xmlns:p14="http://schemas.microsoft.com/office/powerpoint/2010/main" val="1851638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ppt_x"/>
                                          </p:val>
                                        </p:tav>
                                        <p:tav tm="100000">
                                          <p:val>
                                            <p:strVal val="#ppt_x"/>
                                          </p:val>
                                        </p:tav>
                                      </p:tavLst>
                                    </p:anim>
                                    <p:anim calcmode="lin" valueType="num">
                                      <p:cBhvr additive="base">
                                        <p:cTn id="18" dur="500" fill="hold"/>
                                        <p:tgtEl>
                                          <p:spTgt spid="15"/>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3314"/>
                                        </p:tgtEl>
                                        <p:attrNameLst>
                                          <p:attrName>style.visibility</p:attrName>
                                        </p:attrNameLst>
                                      </p:cBhvr>
                                      <p:to>
                                        <p:strVal val="visible"/>
                                      </p:to>
                                    </p:set>
                                    <p:anim calcmode="lin" valueType="num">
                                      <p:cBhvr additive="base">
                                        <p:cTn id="25" dur="500" fill="hold"/>
                                        <p:tgtEl>
                                          <p:spTgt spid="13314"/>
                                        </p:tgtEl>
                                        <p:attrNameLst>
                                          <p:attrName>ppt_x</p:attrName>
                                        </p:attrNameLst>
                                      </p:cBhvr>
                                      <p:tavLst>
                                        <p:tav tm="0">
                                          <p:val>
                                            <p:strVal val="#ppt_x"/>
                                          </p:val>
                                        </p:tav>
                                        <p:tav tm="100000">
                                          <p:val>
                                            <p:strVal val="#ppt_x"/>
                                          </p:val>
                                        </p:tav>
                                      </p:tavLst>
                                    </p:anim>
                                    <p:anim calcmode="lin" valueType="num">
                                      <p:cBhvr additive="base">
                                        <p:cTn id="26" dur="500" fill="hold"/>
                                        <p:tgtEl>
                                          <p:spTgt spid="1331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3324"/>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33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P spid="1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CAA5BE-068D-D842-BBF6-B2B9B5DE2C76}"/>
              </a:ext>
            </a:extLst>
          </p:cNvPr>
          <p:cNvSpPr>
            <a:spLocks noGrp="1"/>
          </p:cNvSpPr>
          <p:nvPr>
            <p:ph type="title"/>
          </p:nvPr>
        </p:nvSpPr>
        <p:spPr>
          <a:xfrm>
            <a:off x="888927" y="117139"/>
            <a:ext cx="9914859" cy="1329004"/>
          </a:xfrm>
        </p:spPr>
        <p:txBody>
          <a:bodyPr/>
          <a:lstStyle/>
          <a:p>
            <a:r>
              <a:rPr lang="en-US" dirty="0"/>
              <a:t>Conclusion and Next Steps</a:t>
            </a:r>
          </a:p>
        </p:txBody>
      </p:sp>
      <p:sp>
        <p:nvSpPr>
          <p:cNvPr id="3" name="Content Placeholder 2">
            <a:extLst>
              <a:ext uri="{FF2B5EF4-FFF2-40B4-BE49-F238E27FC236}">
                <a16:creationId xmlns:a16="http://schemas.microsoft.com/office/drawing/2014/main" id="{26FB553E-807A-5D4B-86EA-6925C836099F}"/>
              </a:ext>
            </a:extLst>
          </p:cNvPr>
          <p:cNvSpPr>
            <a:spLocks noGrp="1"/>
          </p:cNvSpPr>
          <p:nvPr>
            <p:ph idx="1"/>
          </p:nvPr>
        </p:nvSpPr>
        <p:spPr>
          <a:xfrm>
            <a:off x="764721" y="1531188"/>
            <a:ext cx="10662557" cy="5196745"/>
          </a:xfrm>
        </p:spPr>
        <p:txBody>
          <a:bodyPr>
            <a:normAutofit/>
          </a:bodyPr>
          <a:lstStyle/>
          <a:p>
            <a:r>
              <a:rPr lang="en-US" dirty="0"/>
              <a:t>The findings from these investigations revealed a widespread occurrence of Legionella, including places not previously thought to harbor the bacteria.</a:t>
            </a:r>
          </a:p>
          <a:p>
            <a:r>
              <a:rPr lang="en-US" dirty="0"/>
              <a:t>More data to come: Ongoing work and next steps include molecular analysis and confirmation of </a:t>
            </a:r>
            <a:r>
              <a:rPr lang="en-US" i="1" dirty="0"/>
              <a:t>L. pneumophila</a:t>
            </a:r>
            <a:r>
              <a:rPr lang="en-US" dirty="0"/>
              <a:t> in HRE samples.  </a:t>
            </a:r>
          </a:p>
          <a:p>
            <a:r>
              <a:rPr lang="en-US" dirty="0"/>
              <a:t>Ongoing work also includes investigation of soil and sand samples for presence of bacteria.</a:t>
            </a:r>
          </a:p>
          <a:p>
            <a:r>
              <a:rPr lang="en-US" dirty="0"/>
              <a:t>NOT A CAUSE FOR PANIC!!</a:t>
            </a:r>
          </a:p>
          <a:p>
            <a:r>
              <a:rPr lang="en-US" dirty="0"/>
              <a:t>Reminder of other confirmed sources: soils, lakes, cooling towers, wastewater treatment plants, and aerated waterways</a:t>
            </a:r>
          </a:p>
          <a:p>
            <a:r>
              <a:rPr lang="en-US" dirty="0"/>
              <a:t>These results reinforce stormwater as a microbial concern and reinforces management of aerosolization sources.</a:t>
            </a:r>
          </a:p>
          <a:p>
            <a:endParaRPr lang="en-US" dirty="0"/>
          </a:p>
        </p:txBody>
      </p:sp>
      <p:sp>
        <p:nvSpPr>
          <p:cNvPr id="5" name="Rectangle 4">
            <a:extLst>
              <a:ext uri="{FF2B5EF4-FFF2-40B4-BE49-F238E27FC236}">
                <a16:creationId xmlns:a16="http://schemas.microsoft.com/office/drawing/2014/main" id="{C8A7E67C-9716-134C-A207-7853EB2E52D6}"/>
              </a:ext>
            </a:extLst>
          </p:cNvPr>
          <p:cNvSpPr/>
          <p:nvPr/>
        </p:nvSpPr>
        <p:spPr>
          <a:xfrm>
            <a:off x="9427779" y="0"/>
            <a:ext cx="2764220" cy="1355835"/>
          </a:xfrm>
          <a:prstGeom prst="rect">
            <a:avLst/>
          </a:prstGeom>
          <a:solidFill>
            <a:schemeClr val="accent1">
              <a:alpha val="63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ysClr val="windowText" lastClr="000000"/>
              </a:solidFill>
            </a:endParaRPr>
          </a:p>
        </p:txBody>
      </p:sp>
      <p:sp>
        <p:nvSpPr>
          <p:cNvPr id="6" name="TextBox 5">
            <a:extLst>
              <a:ext uri="{FF2B5EF4-FFF2-40B4-BE49-F238E27FC236}">
                <a16:creationId xmlns:a16="http://schemas.microsoft.com/office/drawing/2014/main" id="{3A1981F2-4B28-844D-9E2F-0B9AFFE959A4}"/>
              </a:ext>
            </a:extLst>
          </p:cNvPr>
          <p:cNvSpPr txBox="1"/>
          <p:nvPr/>
        </p:nvSpPr>
        <p:spPr>
          <a:xfrm>
            <a:off x="9427778" y="493251"/>
            <a:ext cx="2695493" cy="369332"/>
          </a:xfrm>
          <a:prstGeom prst="rect">
            <a:avLst/>
          </a:prstGeom>
          <a:noFill/>
        </p:spPr>
        <p:txBody>
          <a:bodyPr wrap="square" rtlCol="0">
            <a:spAutoFit/>
          </a:bodyPr>
          <a:lstStyle/>
          <a:p>
            <a:pPr algn="ctr"/>
            <a:r>
              <a:rPr lang="en-US" dirty="0">
                <a:latin typeface="Garamond" panose="02020404030301010803" pitchFamily="18" charset="0"/>
              </a:rPr>
              <a:t>Zoom Pop-out here</a:t>
            </a:r>
          </a:p>
        </p:txBody>
      </p:sp>
    </p:spTree>
    <p:extLst>
      <p:ext uri="{BB962C8B-B14F-4D97-AF65-F5344CB8AC3E}">
        <p14:creationId xmlns:p14="http://schemas.microsoft.com/office/powerpoint/2010/main" val="25653394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25193F-B05A-6145-B5EA-B8A047A12392}"/>
              </a:ext>
            </a:extLst>
          </p:cNvPr>
          <p:cNvSpPr>
            <a:spLocks noGrp="1"/>
          </p:cNvSpPr>
          <p:nvPr>
            <p:ph type="title"/>
          </p:nvPr>
        </p:nvSpPr>
        <p:spPr/>
        <p:txBody>
          <a:bodyPr/>
          <a:lstStyle/>
          <a:p>
            <a:r>
              <a:rPr lang="en-US" dirty="0"/>
              <a:t>Acknowledgements</a:t>
            </a:r>
          </a:p>
        </p:txBody>
      </p:sp>
      <p:sp>
        <p:nvSpPr>
          <p:cNvPr id="3" name="Content Placeholder 2">
            <a:extLst>
              <a:ext uri="{FF2B5EF4-FFF2-40B4-BE49-F238E27FC236}">
                <a16:creationId xmlns:a16="http://schemas.microsoft.com/office/drawing/2014/main" id="{9DD60378-94A9-574E-B119-3B379E6D3BEC}"/>
              </a:ext>
            </a:extLst>
          </p:cNvPr>
          <p:cNvSpPr>
            <a:spLocks noGrp="1"/>
          </p:cNvSpPr>
          <p:nvPr>
            <p:ph idx="1"/>
          </p:nvPr>
        </p:nvSpPr>
        <p:spPr>
          <a:xfrm>
            <a:off x="905256" y="1740059"/>
            <a:ext cx="6172200" cy="750955"/>
          </a:xfrm>
        </p:spPr>
        <p:txBody>
          <a:bodyPr>
            <a:normAutofit/>
          </a:bodyPr>
          <a:lstStyle/>
          <a:p>
            <a:r>
              <a:rPr lang="en-US" dirty="0"/>
              <a:t>Big thank you to the following people: </a:t>
            </a:r>
          </a:p>
          <a:p>
            <a:endParaRPr lang="en-US" dirty="0"/>
          </a:p>
          <a:p>
            <a:endParaRPr lang="en-US" dirty="0"/>
          </a:p>
          <a:p>
            <a:endParaRPr lang="en-US" dirty="0"/>
          </a:p>
          <a:p>
            <a:endParaRPr lang="en-US" dirty="0"/>
          </a:p>
          <a:p>
            <a:endParaRPr lang="en-US" dirty="0"/>
          </a:p>
        </p:txBody>
      </p:sp>
      <p:pic>
        <p:nvPicPr>
          <p:cNvPr id="27652" name="Picture 4" descr="News – School of Earth and Environmental Sciences | Queens College – CUNY">
            <a:extLst>
              <a:ext uri="{FF2B5EF4-FFF2-40B4-BE49-F238E27FC236}">
                <a16:creationId xmlns:a16="http://schemas.microsoft.com/office/drawing/2014/main" id="{194A2C08-1F85-7243-9993-4CF793EB03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3356" y="2464474"/>
            <a:ext cx="3048000" cy="2032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0E4F560-82AF-C240-991C-1CF8E6C5FA64}"/>
              </a:ext>
            </a:extLst>
          </p:cNvPr>
          <p:cNvSpPr txBox="1"/>
          <p:nvPr/>
        </p:nvSpPr>
        <p:spPr>
          <a:xfrm>
            <a:off x="905256" y="4540251"/>
            <a:ext cx="2587099" cy="369332"/>
          </a:xfrm>
          <a:prstGeom prst="rect">
            <a:avLst/>
          </a:prstGeom>
          <a:noFill/>
        </p:spPr>
        <p:txBody>
          <a:bodyPr wrap="square" rtlCol="0">
            <a:spAutoFit/>
          </a:bodyPr>
          <a:lstStyle/>
          <a:p>
            <a:r>
              <a:rPr lang="en-US" b="1" i="1" dirty="0"/>
              <a:t>Greg O’Mullan</a:t>
            </a:r>
          </a:p>
        </p:txBody>
      </p:sp>
      <p:pic>
        <p:nvPicPr>
          <p:cNvPr id="27654" name="Picture 6" descr="The Hudson River: Art, History, Ecology - The Academy for Teachers">
            <a:extLst>
              <a:ext uri="{FF2B5EF4-FFF2-40B4-BE49-F238E27FC236}">
                <a16:creationId xmlns:a16="http://schemas.microsoft.com/office/drawing/2014/main" id="{BF0CAD13-C138-284E-82DE-400AA054AB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57623" y="2394820"/>
            <a:ext cx="1411514" cy="211727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59A7A935-D18B-4D4A-A9C0-D570FB475B7A}"/>
              </a:ext>
            </a:extLst>
          </p:cNvPr>
          <p:cNvSpPr txBox="1"/>
          <p:nvPr/>
        </p:nvSpPr>
        <p:spPr>
          <a:xfrm>
            <a:off x="4857622" y="4606629"/>
            <a:ext cx="1832283" cy="646331"/>
          </a:xfrm>
          <a:prstGeom prst="rect">
            <a:avLst/>
          </a:prstGeom>
          <a:noFill/>
        </p:spPr>
        <p:txBody>
          <a:bodyPr wrap="square" rtlCol="0">
            <a:spAutoFit/>
          </a:bodyPr>
          <a:lstStyle/>
          <a:p>
            <a:r>
              <a:rPr lang="en-US" b="1" i="1" dirty="0"/>
              <a:t>Eli Dueker and the Dueker Lab</a:t>
            </a:r>
          </a:p>
        </p:txBody>
      </p:sp>
      <p:pic>
        <p:nvPicPr>
          <p:cNvPr id="6" name="Picture 5" descr="A picture containing outdoor, person, wooden&#10;&#10;Description automatically generated">
            <a:extLst>
              <a:ext uri="{FF2B5EF4-FFF2-40B4-BE49-F238E27FC236}">
                <a16:creationId xmlns:a16="http://schemas.microsoft.com/office/drawing/2014/main" id="{8C7202CC-5FA8-7A4E-BF48-E499142155E9}"/>
              </a:ext>
            </a:extLst>
          </p:cNvPr>
          <p:cNvPicPr>
            <a:picLocks noChangeAspect="1"/>
          </p:cNvPicPr>
          <p:nvPr/>
        </p:nvPicPr>
        <p:blipFill rotWithShape="1">
          <a:blip r:embed="rId5"/>
          <a:srcRect r="42898"/>
          <a:stretch/>
        </p:blipFill>
        <p:spPr>
          <a:xfrm>
            <a:off x="7135405" y="2440217"/>
            <a:ext cx="2131859" cy="2100034"/>
          </a:xfrm>
          <a:prstGeom prst="rect">
            <a:avLst/>
          </a:prstGeom>
        </p:spPr>
      </p:pic>
      <p:sp>
        <p:nvSpPr>
          <p:cNvPr id="11" name="TextBox 10">
            <a:extLst>
              <a:ext uri="{FF2B5EF4-FFF2-40B4-BE49-F238E27FC236}">
                <a16:creationId xmlns:a16="http://schemas.microsoft.com/office/drawing/2014/main" id="{7CF3500F-82C6-F14F-A964-E3B511B4FDE0}"/>
              </a:ext>
            </a:extLst>
          </p:cNvPr>
          <p:cNvSpPr txBox="1"/>
          <p:nvPr/>
        </p:nvSpPr>
        <p:spPr>
          <a:xfrm>
            <a:off x="7135405" y="4577051"/>
            <a:ext cx="2131858" cy="646331"/>
          </a:xfrm>
          <a:prstGeom prst="rect">
            <a:avLst/>
          </a:prstGeom>
          <a:noFill/>
        </p:spPr>
        <p:txBody>
          <a:bodyPr wrap="square" rtlCol="0">
            <a:spAutoFit/>
          </a:bodyPr>
          <a:lstStyle/>
          <a:p>
            <a:r>
              <a:rPr lang="en-US" b="1" i="1" dirty="0"/>
              <a:t>Grace Carter, Bard College Senior</a:t>
            </a:r>
          </a:p>
        </p:txBody>
      </p:sp>
      <p:pic>
        <p:nvPicPr>
          <p:cNvPr id="27656" name="Picture 8" descr="Queens College Shortcut URL Generator">
            <a:extLst>
              <a:ext uri="{FF2B5EF4-FFF2-40B4-BE49-F238E27FC236}">
                <a16:creationId xmlns:a16="http://schemas.microsoft.com/office/drawing/2014/main" id="{731C114E-8495-6C47-BB40-9C7A2032EC4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98171" y="5332015"/>
            <a:ext cx="1832284" cy="1488278"/>
          </a:xfrm>
          <a:prstGeom prst="rect">
            <a:avLst/>
          </a:prstGeom>
          <a:noFill/>
          <a:extLst>
            <a:ext uri="{909E8E84-426E-40DD-AFC4-6F175D3DCCD1}">
              <a14:hiddenFill xmlns:a14="http://schemas.microsoft.com/office/drawing/2010/main">
                <a:solidFill>
                  <a:srgbClr val="FFFFFF"/>
                </a:solidFill>
              </a14:hiddenFill>
            </a:ext>
          </a:extLst>
        </p:spPr>
      </p:pic>
      <p:pic>
        <p:nvPicPr>
          <p:cNvPr id="27658" name="Picture 10" descr="Hudson River Foundation | LinkedIn">
            <a:extLst>
              <a:ext uri="{FF2B5EF4-FFF2-40B4-BE49-F238E27FC236}">
                <a16:creationId xmlns:a16="http://schemas.microsoft.com/office/drawing/2014/main" id="{B582C7FA-FF80-7C4F-9FE2-85F176D39BD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20670" y="5372112"/>
            <a:ext cx="2797480" cy="14858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68504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78" name="Rectangle 77">
            <a:extLst>
              <a:ext uri="{FF2B5EF4-FFF2-40B4-BE49-F238E27FC236}">
                <a16:creationId xmlns:a16="http://schemas.microsoft.com/office/drawing/2014/main" id="{4B81A0BA-16CC-4B81-8085-B2D25C9637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id="{27E5507D-EF5C-4996-B981-54DCF94453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203942" cy="212896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17CA87E-3471-A648-B70C-B711F6310AF0}"/>
              </a:ext>
            </a:extLst>
          </p:cNvPr>
          <p:cNvSpPr>
            <a:spLocks noGrp="1"/>
          </p:cNvSpPr>
          <p:nvPr>
            <p:ph type="title"/>
          </p:nvPr>
        </p:nvSpPr>
        <p:spPr>
          <a:xfrm>
            <a:off x="520263" y="497771"/>
            <a:ext cx="9914859" cy="1281254"/>
          </a:xfrm>
        </p:spPr>
        <p:txBody>
          <a:bodyPr>
            <a:normAutofit/>
          </a:bodyPr>
          <a:lstStyle/>
          <a:p>
            <a:pPr>
              <a:lnSpc>
                <a:spcPct val="90000"/>
              </a:lnSpc>
            </a:pPr>
            <a:r>
              <a:rPr lang="en-US" dirty="0">
                <a:solidFill>
                  <a:srgbClr val="FFFFFF"/>
                </a:solidFill>
              </a:rPr>
              <a:t>What is Legionella? Why </a:t>
            </a:r>
            <a:r>
              <a:rPr lang="en-US" i="1" dirty="0">
                <a:solidFill>
                  <a:srgbClr val="FFFFFF"/>
                </a:solidFill>
              </a:rPr>
              <a:t>L. pneumophila</a:t>
            </a:r>
            <a:r>
              <a:rPr lang="en-US" dirty="0">
                <a:solidFill>
                  <a:srgbClr val="FFFFFF"/>
                </a:solidFill>
              </a:rPr>
              <a:t>? </a:t>
            </a:r>
          </a:p>
        </p:txBody>
      </p:sp>
      <p:pic>
        <p:nvPicPr>
          <p:cNvPr id="7172" name="Picture 4" descr="The Legiolert protocol">
            <a:extLst>
              <a:ext uri="{FF2B5EF4-FFF2-40B4-BE49-F238E27FC236}">
                <a16:creationId xmlns:a16="http://schemas.microsoft.com/office/drawing/2014/main" id="{A8125539-DC27-DC41-97E9-12676FF8CAF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6" b="5047"/>
          <a:stretch/>
        </p:blipFill>
        <p:spPr bwMode="auto">
          <a:xfrm>
            <a:off x="-4265" y="2128962"/>
            <a:ext cx="3369009" cy="2399356"/>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a:extLst>
              <a:ext uri="{FF2B5EF4-FFF2-40B4-BE49-F238E27FC236}">
                <a16:creationId xmlns:a16="http://schemas.microsoft.com/office/drawing/2014/main" id="{4E53C6DB-E6AB-1F47-9F91-60E51B19EB9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5467" r="2" b="4080"/>
          <a:stretch/>
        </p:blipFill>
        <p:spPr bwMode="auto">
          <a:xfrm>
            <a:off x="1" y="4528318"/>
            <a:ext cx="3364743" cy="2329682"/>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71D037C3-79CC-0B47-9B75-907A1D545E96}"/>
              </a:ext>
            </a:extLst>
          </p:cNvPr>
          <p:cNvSpPr>
            <a:spLocks noGrp="1"/>
          </p:cNvSpPr>
          <p:nvPr>
            <p:ph idx="1"/>
          </p:nvPr>
        </p:nvSpPr>
        <p:spPr>
          <a:xfrm>
            <a:off x="3569110" y="2492477"/>
            <a:ext cx="7446801" cy="4140278"/>
          </a:xfrm>
        </p:spPr>
        <p:txBody>
          <a:bodyPr>
            <a:noAutofit/>
          </a:bodyPr>
          <a:lstStyle/>
          <a:p>
            <a:pPr>
              <a:lnSpc>
                <a:spcPct val="110000"/>
              </a:lnSpc>
            </a:pPr>
            <a:r>
              <a:rPr lang="en-US" dirty="0"/>
              <a:t>Legionella is gram-negative bacteria that became known after its identification following an outbreak in 1976 at an American Legion conference hotel. </a:t>
            </a:r>
          </a:p>
          <a:p>
            <a:pPr marL="0" indent="0">
              <a:lnSpc>
                <a:spcPct val="110000"/>
              </a:lnSpc>
              <a:buNone/>
            </a:pPr>
            <a:endParaRPr lang="en-US" dirty="0"/>
          </a:p>
          <a:p>
            <a:pPr>
              <a:lnSpc>
                <a:spcPct val="110000"/>
              </a:lnSpc>
            </a:pPr>
            <a:r>
              <a:rPr lang="en-US" dirty="0"/>
              <a:t>Of the 58 Legionella species that have been described in published articles, about 25 are linked to disease.</a:t>
            </a:r>
            <a:r>
              <a:rPr lang="en-US" b="1" dirty="0"/>
              <a:t> </a:t>
            </a:r>
          </a:p>
          <a:p>
            <a:pPr marL="0" indent="0">
              <a:lnSpc>
                <a:spcPct val="110000"/>
              </a:lnSpc>
              <a:buNone/>
            </a:pPr>
            <a:endParaRPr lang="en-US" b="1" dirty="0"/>
          </a:p>
          <a:p>
            <a:pPr>
              <a:lnSpc>
                <a:spcPct val="110000"/>
              </a:lnSpc>
            </a:pPr>
            <a:r>
              <a:rPr lang="en-US" b="1" i="1" dirty="0"/>
              <a:t>Legionella pneumophila</a:t>
            </a:r>
            <a:r>
              <a:rPr lang="en-US" i="1" dirty="0"/>
              <a:t> </a:t>
            </a:r>
            <a:r>
              <a:rPr lang="en-US" dirty="0"/>
              <a:t>is the species causing the majority of infections (</a:t>
            </a:r>
            <a:r>
              <a:rPr lang="en-US" dirty="0" err="1"/>
              <a:t>Muder</a:t>
            </a:r>
            <a:r>
              <a:rPr lang="en-US" dirty="0"/>
              <a:t> et al 2002). </a:t>
            </a:r>
          </a:p>
          <a:p>
            <a:pPr>
              <a:lnSpc>
                <a:spcPct val="110000"/>
              </a:lnSpc>
            </a:pPr>
            <a:endParaRPr lang="en-US" dirty="0"/>
          </a:p>
          <a:p>
            <a:pPr>
              <a:lnSpc>
                <a:spcPct val="110000"/>
              </a:lnSpc>
            </a:pPr>
            <a:endParaRPr lang="en-US" dirty="0"/>
          </a:p>
          <a:p>
            <a:pPr>
              <a:lnSpc>
                <a:spcPct val="110000"/>
              </a:lnSpc>
            </a:pPr>
            <a:endParaRPr lang="en-US" dirty="0"/>
          </a:p>
          <a:p>
            <a:pPr>
              <a:lnSpc>
                <a:spcPct val="110000"/>
              </a:lnSpc>
            </a:pPr>
            <a:endParaRPr lang="en-US" dirty="0"/>
          </a:p>
        </p:txBody>
      </p:sp>
      <p:sp>
        <p:nvSpPr>
          <p:cNvPr id="81" name="Freeform: Shape 80">
            <a:extLst>
              <a:ext uri="{FF2B5EF4-FFF2-40B4-BE49-F238E27FC236}">
                <a16:creationId xmlns:a16="http://schemas.microsoft.com/office/drawing/2014/main" id="{4ED13649-024C-4DF3-8430-AF1E68511D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V="1">
            <a:off x="9844088" y="-775"/>
            <a:ext cx="2343647" cy="4385568"/>
          </a:xfrm>
          <a:custGeom>
            <a:avLst/>
            <a:gdLst>
              <a:gd name="connsiteX0" fmla="*/ 0 w 2343647"/>
              <a:gd name="connsiteY0" fmla="*/ 0 h 4385568"/>
              <a:gd name="connsiteX1" fmla="*/ 13818 w 2343647"/>
              <a:gd name="connsiteY1" fmla="*/ 0 h 4385568"/>
              <a:gd name="connsiteX2" fmla="*/ 34560 w 2343647"/>
              <a:gd name="connsiteY2" fmla="*/ 141658 h 4385568"/>
              <a:gd name="connsiteX3" fmla="*/ 2208831 w 2343647"/>
              <a:gd name="connsiteY3" fmla="*/ 2118828 h 4385568"/>
              <a:gd name="connsiteX4" fmla="*/ 2343647 w 2343647"/>
              <a:gd name="connsiteY4" fmla="*/ 2125211 h 4385568"/>
              <a:gd name="connsiteX5" fmla="*/ 2208831 w 2343647"/>
              <a:gd name="connsiteY5" fmla="*/ 2131594 h 4385568"/>
              <a:gd name="connsiteX6" fmla="*/ 3143 w 2343647"/>
              <a:gd name="connsiteY6" fmla="*/ 4323325 h 4385568"/>
              <a:gd name="connsiteX7" fmla="*/ 0 w 2343647"/>
              <a:gd name="connsiteY7" fmla="*/ 4385568 h 4385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43647" h="4385568">
                <a:moveTo>
                  <a:pt x="0" y="0"/>
                </a:moveTo>
                <a:lnTo>
                  <a:pt x="13818" y="0"/>
                </a:lnTo>
                <a:lnTo>
                  <a:pt x="34560" y="141658"/>
                </a:lnTo>
                <a:cubicBezTo>
                  <a:pt x="237593" y="1199063"/>
                  <a:pt x="1119361" y="2015131"/>
                  <a:pt x="2208831" y="2118828"/>
                </a:cubicBezTo>
                <a:lnTo>
                  <a:pt x="2343647" y="2125211"/>
                </a:lnTo>
                <a:lnTo>
                  <a:pt x="2208831" y="2131594"/>
                </a:lnTo>
                <a:cubicBezTo>
                  <a:pt x="1046730" y="2242204"/>
                  <a:pt x="120947" y="3163335"/>
                  <a:pt x="3143" y="4323325"/>
                </a:cubicBezTo>
                <a:lnTo>
                  <a:pt x="0" y="438556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3" name="Freeform: Shape 82">
            <a:extLst>
              <a:ext uri="{FF2B5EF4-FFF2-40B4-BE49-F238E27FC236}">
                <a16:creationId xmlns:a16="http://schemas.microsoft.com/office/drawing/2014/main" id="{0021CDA5-A680-4335-B921-39A7F681C5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V="1">
            <a:off x="9848353" y="-775"/>
            <a:ext cx="2343647" cy="4385568"/>
          </a:xfrm>
          <a:custGeom>
            <a:avLst/>
            <a:gdLst>
              <a:gd name="connsiteX0" fmla="*/ 0 w 2343647"/>
              <a:gd name="connsiteY0" fmla="*/ 0 h 4385568"/>
              <a:gd name="connsiteX1" fmla="*/ 13818 w 2343647"/>
              <a:gd name="connsiteY1" fmla="*/ 0 h 4385568"/>
              <a:gd name="connsiteX2" fmla="*/ 34560 w 2343647"/>
              <a:gd name="connsiteY2" fmla="*/ 141658 h 4385568"/>
              <a:gd name="connsiteX3" fmla="*/ 2208831 w 2343647"/>
              <a:gd name="connsiteY3" fmla="*/ 2118828 h 4385568"/>
              <a:gd name="connsiteX4" fmla="*/ 2343647 w 2343647"/>
              <a:gd name="connsiteY4" fmla="*/ 2125211 h 4385568"/>
              <a:gd name="connsiteX5" fmla="*/ 2208831 w 2343647"/>
              <a:gd name="connsiteY5" fmla="*/ 2131594 h 4385568"/>
              <a:gd name="connsiteX6" fmla="*/ 3143 w 2343647"/>
              <a:gd name="connsiteY6" fmla="*/ 4323325 h 4385568"/>
              <a:gd name="connsiteX7" fmla="*/ 0 w 2343647"/>
              <a:gd name="connsiteY7" fmla="*/ 4385568 h 4385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43647" h="4385568">
                <a:moveTo>
                  <a:pt x="0" y="0"/>
                </a:moveTo>
                <a:lnTo>
                  <a:pt x="13818" y="0"/>
                </a:lnTo>
                <a:lnTo>
                  <a:pt x="34560" y="141658"/>
                </a:lnTo>
                <a:cubicBezTo>
                  <a:pt x="237593" y="1199063"/>
                  <a:pt x="1119361" y="2015131"/>
                  <a:pt x="2208831" y="2118828"/>
                </a:cubicBezTo>
                <a:lnTo>
                  <a:pt x="2343647" y="2125211"/>
                </a:lnTo>
                <a:lnTo>
                  <a:pt x="2208831" y="2131594"/>
                </a:lnTo>
                <a:cubicBezTo>
                  <a:pt x="1046730" y="2242204"/>
                  <a:pt x="120947" y="3163335"/>
                  <a:pt x="3143" y="4323325"/>
                </a:cubicBezTo>
                <a:lnTo>
                  <a:pt x="0" y="4385568"/>
                </a:lnTo>
                <a:close/>
              </a:path>
            </a:pathLst>
          </a:custGeom>
          <a:solidFill>
            <a:schemeClr val="accent2">
              <a:lumMod val="7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Rectangle 14">
            <a:extLst>
              <a:ext uri="{FF2B5EF4-FFF2-40B4-BE49-F238E27FC236}">
                <a16:creationId xmlns:a16="http://schemas.microsoft.com/office/drawing/2014/main" id="{B732FFC3-8C48-AC45-9082-149A4B5244DB}"/>
              </a:ext>
            </a:extLst>
          </p:cNvPr>
          <p:cNvSpPr/>
          <p:nvPr/>
        </p:nvSpPr>
        <p:spPr>
          <a:xfrm>
            <a:off x="9427779" y="0"/>
            <a:ext cx="2764220" cy="1355835"/>
          </a:xfrm>
          <a:prstGeom prst="rect">
            <a:avLst/>
          </a:prstGeom>
          <a:solidFill>
            <a:schemeClr val="accent1">
              <a:alpha val="63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ysClr val="windowText" lastClr="000000"/>
              </a:solidFill>
            </a:endParaRPr>
          </a:p>
        </p:txBody>
      </p:sp>
      <p:sp>
        <p:nvSpPr>
          <p:cNvPr id="16" name="TextBox 15">
            <a:extLst>
              <a:ext uri="{FF2B5EF4-FFF2-40B4-BE49-F238E27FC236}">
                <a16:creationId xmlns:a16="http://schemas.microsoft.com/office/drawing/2014/main" id="{BEC2C97F-69EB-D347-8C5A-36F4B82A90B9}"/>
              </a:ext>
            </a:extLst>
          </p:cNvPr>
          <p:cNvSpPr txBox="1"/>
          <p:nvPr/>
        </p:nvSpPr>
        <p:spPr>
          <a:xfrm>
            <a:off x="9427778" y="493251"/>
            <a:ext cx="2695493" cy="369332"/>
          </a:xfrm>
          <a:prstGeom prst="rect">
            <a:avLst/>
          </a:prstGeom>
          <a:noFill/>
        </p:spPr>
        <p:txBody>
          <a:bodyPr wrap="square" rtlCol="0">
            <a:spAutoFit/>
          </a:bodyPr>
          <a:lstStyle/>
          <a:p>
            <a:pPr algn="ctr"/>
            <a:r>
              <a:rPr lang="en-US" dirty="0">
                <a:latin typeface="Garamond" panose="02020404030301010803" pitchFamily="18" charset="0"/>
              </a:rPr>
              <a:t>Zoom Pop-out here</a:t>
            </a:r>
          </a:p>
        </p:txBody>
      </p:sp>
    </p:spTree>
    <p:extLst>
      <p:ext uri="{BB962C8B-B14F-4D97-AF65-F5344CB8AC3E}">
        <p14:creationId xmlns:p14="http://schemas.microsoft.com/office/powerpoint/2010/main" val="29195866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78" name="Rectangle 77">
            <a:extLst>
              <a:ext uri="{FF2B5EF4-FFF2-40B4-BE49-F238E27FC236}">
                <a16:creationId xmlns:a16="http://schemas.microsoft.com/office/drawing/2014/main" id="{4B81A0BA-16CC-4B81-8085-B2D25C9637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id="{27E5507D-EF5C-4996-B981-54DCF94453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203942" cy="212896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17CA87E-3471-A648-B70C-B711F6310AF0}"/>
              </a:ext>
            </a:extLst>
          </p:cNvPr>
          <p:cNvSpPr>
            <a:spLocks noGrp="1"/>
          </p:cNvSpPr>
          <p:nvPr>
            <p:ph type="title"/>
          </p:nvPr>
        </p:nvSpPr>
        <p:spPr>
          <a:xfrm>
            <a:off x="914401" y="503742"/>
            <a:ext cx="9914859" cy="1281254"/>
          </a:xfrm>
        </p:spPr>
        <p:txBody>
          <a:bodyPr>
            <a:normAutofit/>
          </a:bodyPr>
          <a:lstStyle/>
          <a:p>
            <a:pPr>
              <a:lnSpc>
                <a:spcPct val="90000"/>
              </a:lnSpc>
            </a:pPr>
            <a:r>
              <a:rPr lang="en-US" dirty="0">
                <a:solidFill>
                  <a:srgbClr val="FFFFFF"/>
                </a:solidFill>
              </a:rPr>
              <a:t>Legionella Environmental Distribution</a:t>
            </a:r>
          </a:p>
        </p:txBody>
      </p:sp>
      <p:pic>
        <p:nvPicPr>
          <p:cNvPr id="7172" name="Picture 4" descr="The Legiolert protocol">
            <a:extLst>
              <a:ext uri="{FF2B5EF4-FFF2-40B4-BE49-F238E27FC236}">
                <a16:creationId xmlns:a16="http://schemas.microsoft.com/office/drawing/2014/main" id="{A8125539-DC27-DC41-97E9-12676FF8CAF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6" b="5047"/>
          <a:stretch/>
        </p:blipFill>
        <p:spPr bwMode="auto">
          <a:xfrm>
            <a:off x="-4265" y="2128962"/>
            <a:ext cx="3369009" cy="2399356"/>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a:extLst>
              <a:ext uri="{FF2B5EF4-FFF2-40B4-BE49-F238E27FC236}">
                <a16:creationId xmlns:a16="http://schemas.microsoft.com/office/drawing/2014/main" id="{4E53C6DB-E6AB-1F47-9F91-60E51B19EB9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5467" r="2" b="4080"/>
          <a:stretch/>
        </p:blipFill>
        <p:spPr bwMode="auto">
          <a:xfrm>
            <a:off x="1" y="4528318"/>
            <a:ext cx="3364743" cy="2329682"/>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71D037C3-79CC-0B47-9B75-907A1D545E96}"/>
              </a:ext>
            </a:extLst>
          </p:cNvPr>
          <p:cNvSpPr>
            <a:spLocks noGrp="1"/>
          </p:cNvSpPr>
          <p:nvPr>
            <p:ph idx="1"/>
          </p:nvPr>
        </p:nvSpPr>
        <p:spPr>
          <a:xfrm>
            <a:off x="3672988" y="2288738"/>
            <a:ext cx="7817971" cy="1693327"/>
          </a:xfrm>
        </p:spPr>
        <p:txBody>
          <a:bodyPr>
            <a:noAutofit/>
          </a:bodyPr>
          <a:lstStyle/>
          <a:p>
            <a:pPr>
              <a:lnSpc>
                <a:spcPct val="110000"/>
              </a:lnSpc>
            </a:pPr>
            <a:r>
              <a:rPr lang="en-US" dirty="0"/>
              <a:t>While most people think of Legionella in terms of an airborne pathogen, it has been reported to have a widespread environmental distribution...</a:t>
            </a:r>
          </a:p>
          <a:p>
            <a:pPr>
              <a:lnSpc>
                <a:spcPct val="110000"/>
              </a:lnSpc>
            </a:pPr>
            <a:r>
              <a:rPr lang="en-US" dirty="0"/>
              <a:t>Several studies have confirmed a widespread presence in</a:t>
            </a:r>
          </a:p>
          <a:p>
            <a:pPr>
              <a:lnSpc>
                <a:spcPct val="110000"/>
              </a:lnSpc>
            </a:pPr>
            <a:endParaRPr lang="en-US" dirty="0"/>
          </a:p>
          <a:p>
            <a:pPr lvl="4">
              <a:lnSpc>
                <a:spcPct val="110000"/>
              </a:lnSpc>
            </a:pPr>
            <a:endParaRPr lang="en-US" dirty="0"/>
          </a:p>
          <a:p>
            <a:pPr marL="0" indent="0">
              <a:lnSpc>
                <a:spcPct val="110000"/>
              </a:lnSpc>
              <a:buNone/>
            </a:pPr>
            <a:endParaRPr lang="en-US" dirty="0"/>
          </a:p>
        </p:txBody>
      </p:sp>
      <p:sp>
        <p:nvSpPr>
          <p:cNvPr id="81" name="Freeform: Shape 80">
            <a:extLst>
              <a:ext uri="{FF2B5EF4-FFF2-40B4-BE49-F238E27FC236}">
                <a16:creationId xmlns:a16="http://schemas.microsoft.com/office/drawing/2014/main" id="{4ED13649-024C-4DF3-8430-AF1E68511D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V="1">
            <a:off x="9844088" y="-775"/>
            <a:ext cx="2343647" cy="4385568"/>
          </a:xfrm>
          <a:custGeom>
            <a:avLst/>
            <a:gdLst>
              <a:gd name="connsiteX0" fmla="*/ 0 w 2343647"/>
              <a:gd name="connsiteY0" fmla="*/ 0 h 4385568"/>
              <a:gd name="connsiteX1" fmla="*/ 13818 w 2343647"/>
              <a:gd name="connsiteY1" fmla="*/ 0 h 4385568"/>
              <a:gd name="connsiteX2" fmla="*/ 34560 w 2343647"/>
              <a:gd name="connsiteY2" fmla="*/ 141658 h 4385568"/>
              <a:gd name="connsiteX3" fmla="*/ 2208831 w 2343647"/>
              <a:gd name="connsiteY3" fmla="*/ 2118828 h 4385568"/>
              <a:gd name="connsiteX4" fmla="*/ 2343647 w 2343647"/>
              <a:gd name="connsiteY4" fmla="*/ 2125211 h 4385568"/>
              <a:gd name="connsiteX5" fmla="*/ 2208831 w 2343647"/>
              <a:gd name="connsiteY5" fmla="*/ 2131594 h 4385568"/>
              <a:gd name="connsiteX6" fmla="*/ 3143 w 2343647"/>
              <a:gd name="connsiteY6" fmla="*/ 4323325 h 4385568"/>
              <a:gd name="connsiteX7" fmla="*/ 0 w 2343647"/>
              <a:gd name="connsiteY7" fmla="*/ 4385568 h 4385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43647" h="4385568">
                <a:moveTo>
                  <a:pt x="0" y="0"/>
                </a:moveTo>
                <a:lnTo>
                  <a:pt x="13818" y="0"/>
                </a:lnTo>
                <a:lnTo>
                  <a:pt x="34560" y="141658"/>
                </a:lnTo>
                <a:cubicBezTo>
                  <a:pt x="237593" y="1199063"/>
                  <a:pt x="1119361" y="2015131"/>
                  <a:pt x="2208831" y="2118828"/>
                </a:cubicBezTo>
                <a:lnTo>
                  <a:pt x="2343647" y="2125211"/>
                </a:lnTo>
                <a:lnTo>
                  <a:pt x="2208831" y="2131594"/>
                </a:lnTo>
                <a:cubicBezTo>
                  <a:pt x="1046730" y="2242204"/>
                  <a:pt x="120947" y="3163335"/>
                  <a:pt x="3143" y="4323325"/>
                </a:cubicBezTo>
                <a:lnTo>
                  <a:pt x="0" y="438556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3" name="Freeform: Shape 82">
            <a:extLst>
              <a:ext uri="{FF2B5EF4-FFF2-40B4-BE49-F238E27FC236}">
                <a16:creationId xmlns:a16="http://schemas.microsoft.com/office/drawing/2014/main" id="{0021CDA5-A680-4335-B921-39A7F681C5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V="1">
            <a:off x="9848353" y="-775"/>
            <a:ext cx="2343647" cy="4385568"/>
          </a:xfrm>
          <a:custGeom>
            <a:avLst/>
            <a:gdLst>
              <a:gd name="connsiteX0" fmla="*/ 0 w 2343647"/>
              <a:gd name="connsiteY0" fmla="*/ 0 h 4385568"/>
              <a:gd name="connsiteX1" fmla="*/ 13818 w 2343647"/>
              <a:gd name="connsiteY1" fmla="*/ 0 h 4385568"/>
              <a:gd name="connsiteX2" fmla="*/ 34560 w 2343647"/>
              <a:gd name="connsiteY2" fmla="*/ 141658 h 4385568"/>
              <a:gd name="connsiteX3" fmla="*/ 2208831 w 2343647"/>
              <a:gd name="connsiteY3" fmla="*/ 2118828 h 4385568"/>
              <a:gd name="connsiteX4" fmla="*/ 2343647 w 2343647"/>
              <a:gd name="connsiteY4" fmla="*/ 2125211 h 4385568"/>
              <a:gd name="connsiteX5" fmla="*/ 2208831 w 2343647"/>
              <a:gd name="connsiteY5" fmla="*/ 2131594 h 4385568"/>
              <a:gd name="connsiteX6" fmla="*/ 3143 w 2343647"/>
              <a:gd name="connsiteY6" fmla="*/ 4323325 h 4385568"/>
              <a:gd name="connsiteX7" fmla="*/ 0 w 2343647"/>
              <a:gd name="connsiteY7" fmla="*/ 4385568 h 4385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43647" h="4385568">
                <a:moveTo>
                  <a:pt x="0" y="0"/>
                </a:moveTo>
                <a:lnTo>
                  <a:pt x="13818" y="0"/>
                </a:lnTo>
                <a:lnTo>
                  <a:pt x="34560" y="141658"/>
                </a:lnTo>
                <a:cubicBezTo>
                  <a:pt x="237593" y="1199063"/>
                  <a:pt x="1119361" y="2015131"/>
                  <a:pt x="2208831" y="2118828"/>
                </a:cubicBezTo>
                <a:lnTo>
                  <a:pt x="2343647" y="2125211"/>
                </a:lnTo>
                <a:lnTo>
                  <a:pt x="2208831" y="2131594"/>
                </a:lnTo>
                <a:cubicBezTo>
                  <a:pt x="1046730" y="2242204"/>
                  <a:pt x="120947" y="3163335"/>
                  <a:pt x="3143" y="4323325"/>
                </a:cubicBezTo>
                <a:lnTo>
                  <a:pt x="0" y="4385568"/>
                </a:lnTo>
                <a:close/>
              </a:path>
            </a:pathLst>
          </a:custGeom>
          <a:solidFill>
            <a:schemeClr val="accent2">
              <a:lumMod val="7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extBox 3">
            <a:extLst>
              <a:ext uri="{FF2B5EF4-FFF2-40B4-BE49-F238E27FC236}">
                <a16:creationId xmlns:a16="http://schemas.microsoft.com/office/drawing/2014/main" id="{7D1438BB-43E9-FC43-B367-58D7F4D11E2A}"/>
              </a:ext>
            </a:extLst>
          </p:cNvPr>
          <p:cNvSpPr txBox="1"/>
          <p:nvPr/>
        </p:nvSpPr>
        <p:spPr>
          <a:xfrm>
            <a:off x="3915107" y="6322097"/>
            <a:ext cx="8467608" cy="584775"/>
          </a:xfrm>
          <a:prstGeom prst="rect">
            <a:avLst/>
          </a:prstGeom>
          <a:noFill/>
        </p:spPr>
        <p:txBody>
          <a:bodyPr wrap="square" rtlCol="0">
            <a:spAutoFit/>
          </a:bodyPr>
          <a:lstStyle/>
          <a:p>
            <a:r>
              <a:rPr lang="en-US" sz="1400" dirty="0"/>
              <a:t>van </a:t>
            </a:r>
            <a:r>
              <a:rPr lang="en-US" sz="1400" dirty="0" err="1"/>
              <a:t>Heijnsbergen</a:t>
            </a:r>
            <a:r>
              <a:rPr lang="en-US" sz="1400" dirty="0"/>
              <a:t> 2015; </a:t>
            </a:r>
            <a:r>
              <a:rPr lang="en-US" sz="1400" dirty="0" err="1"/>
              <a:t>Declerck</a:t>
            </a:r>
            <a:r>
              <a:rPr lang="en-US" sz="1400" dirty="0"/>
              <a:t> et al. 2007; Steele et al. 1990; </a:t>
            </a:r>
            <a:r>
              <a:rPr lang="en-US" sz="1400" dirty="0" err="1"/>
              <a:t>Fliermans</a:t>
            </a:r>
            <a:r>
              <a:rPr lang="en-US" sz="1400" dirty="0"/>
              <a:t> et al. 1981. </a:t>
            </a:r>
          </a:p>
          <a:p>
            <a:endParaRPr lang="en-US" dirty="0"/>
          </a:p>
        </p:txBody>
      </p:sp>
      <p:pic>
        <p:nvPicPr>
          <p:cNvPr id="14340" name="Picture 4" descr="No soils, no life | Beta site for NSF - National Science Foundation">
            <a:extLst>
              <a:ext uri="{FF2B5EF4-FFF2-40B4-BE49-F238E27FC236}">
                <a16:creationId xmlns:a16="http://schemas.microsoft.com/office/drawing/2014/main" id="{47BB0967-1B59-6843-A782-983D075E7D5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3446239" y="4352039"/>
            <a:ext cx="2288906" cy="1341120"/>
          </a:xfrm>
          <a:prstGeom prst="rect">
            <a:avLst/>
          </a:prstGeom>
          <a:noFill/>
          <a:extLst>
            <a:ext uri="{909E8E84-426E-40DD-AFC4-6F175D3DCCD1}">
              <a14:hiddenFill xmlns:a14="http://schemas.microsoft.com/office/drawing/2010/main">
                <a:solidFill>
                  <a:srgbClr val="FFFFFF"/>
                </a:solidFill>
              </a14:hiddenFill>
            </a:ext>
          </a:extLst>
        </p:spPr>
      </p:pic>
      <p:pic>
        <p:nvPicPr>
          <p:cNvPr id="14342" name="Picture 6" descr="List of lakes of New York - Wikipedia">
            <a:extLst>
              <a:ext uri="{FF2B5EF4-FFF2-40B4-BE49-F238E27FC236}">
                <a16:creationId xmlns:a16="http://schemas.microsoft.com/office/drawing/2014/main" id="{46F3C210-FD35-2444-9B20-1938EEF734C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86824" y="4200748"/>
            <a:ext cx="1908713" cy="1507981"/>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2FD60748-8959-DB49-AC53-B89E5A01C8CE}"/>
              </a:ext>
            </a:extLst>
          </p:cNvPr>
          <p:cNvSpPr txBox="1"/>
          <p:nvPr/>
        </p:nvSpPr>
        <p:spPr>
          <a:xfrm>
            <a:off x="3672988" y="5820026"/>
            <a:ext cx="1005692" cy="369332"/>
          </a:xfrm>
          <a:prstGeom prst="rect">
            <a:avLst/>
          </a:prstGeom>
          <a:noFill/>
        </p:spPr>
        <p:txBody>
          <a:bodyPr wrap="square" rtlCol="0">
            <a:spAutoFit/>
          </a:bodyPr>
          <a:lstStyle/>
          <a:p>
            <a:r>
              <a:rPr lang="en-US" dirty="0"/>
              <a:t>Soil</a:t>
            </a:r>
          </a:p>
        </p:txBody>
      </p:sp>
      <p:sp>
        <p:nvSpPr>
          <p:cNvPr id="33" name="TextBox 32">
            <a:extLst>
              <a:ext uri="{FF2B5EF4-FFF2-40B4-BE49-F238E27FC236}">
                <a16:creationId xmlns:a16="http://schemas.microsoft.com/office/drawing/2014/main" id="{A2C43F13-C187-0446-8623-B013C5DA688F}"/>
              </a:ext>
            </a:extLst>
          </p:cNvPr>
          <p:cNvSpPr txBox="1"/>
          <p:nvPr/>
        </p:nvSpPr>
        <p:spPr>
          <a:xfrm>
            <a:off x="6335488" y="5831746"/>
            <a:ext cx="1005692" cy="369332"/>
          </a:xfrm>
          <a:prstGeom prst="rect">
            <a:avLst/>
          </a:prstGeom>
          <a:noFill/>
        </p:spPr>
        <p:txBody>
          <a:bodyPr wrap="square" rtlCol="0">
            <a:spAutoFit/>
          </a:bodyPr>
          <a:lstStyle/>
          <a:p>
            <a:r>
              <a:rPr lang="en-US" dirty="0"/>
              <a:t>Lakes</a:t>
            </a:r>
          </a:p>
        </p:txBody>
      </p:sp>
      <p:sp>
        <p:nvSpPr>
          <p:cNvPr id="34" name="TextBox 33">
            <a:extLst>
              <a:ext uri="{FF2B5EF4-FFF2-40B4-BE49-F238E27FC236}">
                <a16:creationId xmlns:a16="http://schemas.microsoft.com/office/drawing/2014/main" id="{F85FE8C2-A8CE-724E-BBBE-F9A3676A410F}"/>
              </a:ext>
            </a:extLst>
          </p:cNvPr>
          <p:cNvSpPr txBox="1"/>
          <p:nvPr/>
        </p:nvSpPr>
        <p:spPr>
          <a:xfrm>
            <a:off x="8748219" y="5828785"/>
            <a:ext cx="2742739" cy="369332"/>
          </a:xfrm>
          <a:prstGeom prst="rect">
            <a:avLst/>
          </a:prstGeom>
          <a:noFill/>
        </p:spPr>
        <p:txBody>
          <a:bodyPr wrap="square" rtlCol="0">
            <a:spAutoFit/>
          </a:bodyPr>
          <a:lstStyle/>
          <a:p>
            <a:r>
              <a:rPr lang="en-US" dirty="0"/>
              <a:t>Man-made water systems </a:t>
            </a:r>
          </a:p>
        </p:txBody>
      </p:sp>
      <p:pic>
        <p:nvPicPr>
          <p:cNvPr id="35" name="Picture 34">
            <a:extLst>
              <a:ext uri="{FF2B5EF4-FFF2-40B4-BE49-F238E27FC236}">
                <a16:creationId xmlns:a16="http://schemas.microsoft.com/office/drawing/2014/main" id="{D96BEECA-699E-A643-B31C-9A6311CC434C}"/>
              </a:ext>
            </a:extLst>
          </p:cNvPr>
          <p:cNvPicPr>
            <a:picLocks noChangeAspect="1"/>
          </p:cNvPicPr>
          <p:nvPr/>
        </p:nvPicPr>
        <p:blipFill>
          <a:blip r:embed="rId7"/>
          <a:stretch>
            <a:fillRect/>
          </a:stretch>
        </p:blipFill>
        <p:spPr>
          <a:xfrm>
            <a:off x="8947216" y="4294060"/>
            <a:ext cx="2471785" cy="1390379"/>
          </a:xfrm>
          <a:prstGeom prst="rect">
            <a:avLst/>
          </a:prstGeom>
        </p:spPr>
      </p:pic>
      <p:sp>
        <p:nvSpPr>
          <p:cNvPr id="36" name="Rectangle 35">
            <a:extLst>
              <a:ext uri="{FF2B5EF4-FFF2-40B4-BE49-F238E27FC236}">
                <a16:creationId xmlns:a16="http://schemas.microsoft.com/office/drawing/2014/main" id="{FEA615CD-D648-9648-A89B-01BFD39726D2}"/>
              </a:ext>
            </a:extLst>
          </p:cNvPr>
          <p:cNvSpPr/>
          <p:nvPr/>
        </p:nvSpPr>
        <p:spPr>
          <a:xfrm>
            <a:off x="9427779" y="0"/>
            <a:ext cx="2764220" cy="1355835"/>
          </a:xfrm>
          <a:prstGeom prst="rect">
            <a:avLst/>
          </a:prstGeom>
          <a:solidFill>
            <a:schemeClr val="accent1">
              <a:alpha val="63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ysClr val="windowText" lastClr="000000"/>
              </a:solidFill>
            </a:endParaRPr>
          </a:p>
        </p:txBody>
      </p:sp>
      <p:sp>
        <p:nvSpPr>
          <p:cNvPr id="37" name="TextBox 36">
            <a:extLst>
              <a:ext uri="{FF2B5EF4-FFF2-40B4-BE49-F238E27FC236}">
                <a16:creationId xmlns:a16="http://schemas.microsoft.com/office/drawing/2014/main" id="{CB8EC187-907B-3F4E-B9F3-342741C33E3D}"/>
              </a:ext>
            </a:extLst>
          </p:cNvPr>
          <p:cNvSpPr txBox="1"/>
          <p:nvPr/>
        </p:nvSpPr>
        <p:spPr>
          <a:xfrm>
            <a:off x="9427778" y="493251"/>
            <a:ext cx="2695493" cy="369332"/>
          </a:xfrm>
          <a:prstGeom prst="rect">
            <a:avLst/>
          </a:prstGeom>
          <a:noFill/>
        </p:spPr>
        <p:txBody>
          <a:bodyPr wrap="square" rtlCol="0">
            <a:spAutoFit/>
          </a:bodyPr>
          <a:lstStyle/>
          <a:p>
            <a:pPr algn="ctr"/>
            <a:r>
              <a:rPr lang="en-US" dirty="0">
                <a:latin typeface="Garamond" panose="02020404030301010803" pitchFamily="18" charset="0"/>
              </a:rPr>
              <a:t>Zoom Pop-out here</a:t>
            </a:r>
          </a:p>
        </p:txBody>
      </p:sp>
    </p:spTree>
    <p:extLst>
      <p:ext uri="{BB962C8B-B14F-4D97-AF65-F5344CB8AC3E}">
        <p14:creationId xmlns:p14="http://schemas.microsoft.com/office/powerpoint/2010/main" val="90296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4340"/>
                                        </p:tgtEl>
                                        <p:attrNameLst>
                                          <p:attrName>style.visibility</p:attrName>
                                        </p:attrNameLst>
                                      </p:cBhvr>
                                      <p:to>
                                        <p:strVal val="visible"/>
                                      </p:to>
                                    </p:set>
                                    <p:animEffect transition="in" filter="dissolve">
                                      <p:cBhvr>
                                        <p:cTn id="7" dur="500"/>
                                        <p:tgtEl>
                                          <p:spTgt spid="14340"/>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dissolve">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14342"/>
                                        </p:tgtEl>
                                        <p:attrNameLst>
                                          <p:attrName>style.visibility</p:attrName>
                                        </p:attrNameLst>
                                      </p:cBhvr>
                                      <p:to>
                                        <p:strVal val="visible"/>
                                      </p:to>
                                    </p:set>
                                    <p:animEffect transition="in" filter="dissolve">
                                      <p:cBhvr>
                                        <p:cTn id="15" dur="500"/>
                                        <p:tgtEl>
                                          <p:spTgt spid="14342"/>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33"/>
                                        </p:tgtEl>
                                        <p:attrNameLst>
                                          <p:attrName>style.visibility</p:attrName>
                                        </p:attrNameLst>
                                      </p:cBhvr>
                                      <p:to>
                                        <p:strVal val="visible"/>
                                      </p:to>
                                    </p:set>
                                    <p:animEffect transition="in" filter="dissolve">
                                      <p:cBhvr>
                                        <p:cTn id="18" dur="500"/>
                                        <p:tgtEl>
                                          <p:spTgt spid="33"/>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35"/>
                                        </p:tgtEl>
                                        <p:attrNameLst>
                                          <p:attrName>style.visibility</p:attrName>
                                        </p:attrNameLst>
                                      </p:cBhvr>
                                      <p:to>
                                        <p:strVal val="visible"/>
                                      </p:to>
                                    </p:set>
                                    <p:animEffect transition="in" filter="dissolve">
                                      <p:cBhvr>
                                        <p:cTn id="23" dur="500"/>
                                        <p:tgtEl>
                                          <p:spTgt spid="35"/>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dissolve">
                                      <p:cBhvr>
                                        <p:cTn id="26"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33" grpId="0"/>
      <p:bldP spid="3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4112" name="Rectangle 142">
            <a:extLst>
              <a:ext uri="{FF2B5EF4-FFF2-40B4-BE49-F238E27FC236}">
                <a16:creationId xmlns:a16="http://schemas.microsoft.com/office/drawing/2014/main" id="{65AA882E-B69B-42F1-9E49-C35F21A65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13" name="Rectangle 144">
            <a:extLst>
              <a:ext uri="{FF2B5EF4-FFF2-40B4-BE49-F238E27FC236}">
                <a16:creationId xmlns:a16="http://schemas.microsoft.com/office/drawing/2014/main" id="{4352F524-D6A9-4DFE-A501-EABBE71E30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9719"/>
            <a:ext cx="12192000" cy="68800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14" name="Freeform: Shape 146">
            <a:extLst>
              <a:ext uri="{FF2B5EF4-FFF2-40B4-BE49-F238E27FC236}">
                <a16:creationId xmlns:a16="http://schemas.microsoft.com/office/drawing/2014/main" id="{7E9E4095-DEAD-42A9-A190-1CF5AC76CE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04522" y="-2139"/>
            <a:ext cx="5869355" cy="6858000"/>
          </a:xfrm>
          <a:custGeom>
            <a:avLst/>
            <a:gdLst>
              <a:gd name="connsiteX0" fmla="*/ 0 w 12192000"/>
              <a:gd name="connsiteY0" fmla="*/ 6854090 h 6858000"/>
              <a:gd name="connsiteX1" fmla="*/ 6168014 w 12192000"/>
              <a:gd name="connsiteY1" fmla="*/ 6854090 h 6858000"/>
              <a:gd name="connsiteX2" fmla="*/ 6322645 w 12192000"/>
              <a:gd name="connsiteY2" fmla="*/ 6858000 h 6858000"/>
              <a:gd name="connsiteX3" fmla="*/ 0 w 12192000"/>
              <a:gd name="connsiteY3" fmla="*/ 6858000 h 6858000"/>
              <a:gd name="connsiteX4" fmla="*/ 6477289 w 12192000"/>
              <a:gd name="connsiteY4" fmla="*/ 0 h 6858000"/>
              <a:gd name="connsiteX5" fmla="*/ 12192000 w 12192000"/>
              <a:gd name="connsiteY5" fmla="*/ 0 h 6858000"/>
              <a:gd name="connsiteX6" fmla="*/ 12192000 w 12192000"/>
              <a:gd name="connsiteY6" fmla="*/ 6858000 h 6858000"/>
              <a:gd name="connsiteX7" fmla="*/ 6322645 w 12192000"/>
              <a:gd name="connsiteY7" fmla="*/ 6858000 h 6858000"/>
              <a:gd name="connsiteX8" fmla="*/ 9753600 w 12192000"/>
              <a:gd name="connsiteY8" fmla="*/ 3427045 h 6858000"/>
              <a:gd name="connsiteX9" fmla="*/ 6499201 w 12192000"/>
              <a:gd name="connsiteY9" fmla="*/ 554 h 6858000"/>
              <a:gd name="connsiteX0" fmla="*/ 0 w 12192000"/>
              <a:gd name="connsiteY0" fmla="*/ 6858000 h 6858000"/>
              <a:gd name="connsiteX1" fmla="*/ 6168014 w 12192000"/>
              <a:gd name="connsiteY1" fmla="*/ 6854090 h 6858000"/>
              <a:gd name="connsiteX2" fmla="*/ 6322645 w 12192000"/>
              <a:gd name="connsiteY2" fmla="*/ 6858000 h 6858000"/>
              <a:gd name="connsiteX3" fmla="*/ 0 w 12192000"/>
              <a:gd name="connsiteY3" fmla="*/ 6858000 h 6858000"/>
              <a:gd name="connsiteX4" fmla="*/ 6477289 w 12192000"/>
              <a:gd name="connsiteY4" fmla="*/ 0 h 6858000"/>
              <a:gd name="connsiteX5" fmla="*/ 12192000 w 12192000"/>
              <a:gd name="connsiteY5" fmla="*/ 0 h 6858000"/>
              <a:gd name="connsiteX6" fmla="*/ 12192000 w 12192000"/>
              <a:gd name="connsiteY6" fmla="*/ 6858000 h 6858000"/>
              <a:gd name="connsiteX7" fmla="*/ 6322645 w 12192000"/>
              <a:gd name="connsiteY7" fmla="*/ 6858000 h 6858000"/>
              <a:gd name="connsiteX8" fmla="*/ 9753600 w 12192000"/>
              <a:gd name="connsiteY8" fmla="*/ 3427045 h 6858000"/>
              <a:gd name="connsiteX9" fmla="*/ 6499201 w 12192000"/>
              <a:gd name="connsiteY9" fmla="*/ 554 h 6858000"/>
              <a:gd name="connsiteX10" fmla="*/ 6477289 w 12192000"/>
              <a:gd name="connsiteY10" fmla="*/ 0 h 6858000"/>
              <a:gd name="connsiteX0" fmla="*/ 154631 w 6023986"/>
              <a:gd name="connsiteY0" fmla="*/ 6858000 h 6858000"/>
              <a:gd name="connsiteX1" fmla="*/ 0 w 6023986"/>
              <a:gd name="connsiteY1" fmla="*/ 6854090 h 6858000"/>
              <a:gd name="connsiteX2" fmla="*/ 154631 w 6023986"/>
              <a:gd name="connsiteY2" fmla="*/ 6858000 h 6858000"/>
              <a:gd name="connsiteX3" fmla="*/ 309275 w 6023986"/>
              <a:gd name="connsiteY3" fmla="*/ 0 h 6858000"/>
              <a:gd name="connsiteX4" fmla="*/ 6023986 w 6023986"/>
              <a:gd name="connsiteY4" fmla="*/ 0 h 6858000"/>
              <a:gd name="connsiteX5" fmla="*/ 6023986 w 6023986"/>
              <a:gd name="connsiteY5" fmla="*/ 6858000 h 6858000"/>
              <a:gd name="connsiteX6" fmla="*/ 154631 w 6023986"/>
              <a:gd name="connsiteY6" fmla="*/ 6858000 h 6858000"/>
              <a:gd name="connsiteX7" fmla="*/ 3585586 w 6023986"/>
              <a:gd name="connsiteY7" fmla="*/ 3427045 h 6858000"/>
              <a:gd name="connsiteX8" fmla="*/ 331187 w 6023986"/>
              <a:gd name="connsiteY8" fmla="*/ 554 h 6858000"/>
              <a:gd name="connsiteX9" fmla="*/ 309275 w 6023986"/>
              <a:gd name="connsiteY9" fmla="*/ 0 h 6858000"/>
              <a:gd name="connsiteX0" fmla="*/ 154644 w 5869355"/>
              <a:gd name="connsiteY0" fmla="*/ 0 h 6858000"/>
              <a:gd name="connsiteX1" fmla="*/ 5869355 w 5869355"/>
              <a:gd name="connsiteY1" fmla="*/ 0 h 6858000"/>
              <a:gd name="connsiteX2" fmla="*/ 5869355 w 5869355"/>
              <a:gd name="connsiteY2" fmla="*/ 6858000 h 6858000"/>
              <a:gd name="connsiteX3" fmla="*/ 0 w 5869355"/>
              <a:gd name="connsiteY3" fmla="*/ 6858000 h 6858000"/>
              <a:gd name="connsiteX4" fmla="*/ 3430955 w 5869355"/>
              <a:gd name="connsiteY4" fmla="*/ 3427045 h 6858000"/>
              <a:gd name="connsiteX5" fmla="*/ 176556 w 5869355"/>
              <a:gd name="connsiteY5" fmla="*/ 554 h 6858000"/>
              <a:gd name="connsiteX6" fmla="*/ 154644 w 5869355"/>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69355" h="6858000">
                <a:moveTo>
                  <a:pt x="154644" y="0"/>
                </a:moveTo>
                <a:lnTo>
                  <a:pt x="5869355" y="0"/>
                </a:lnTo>
                <a:lnTo>
                  <a:pt x="5869355" y="6858000"/>
                </a:lnTo>
                <a:lnTo>
                  <a:pt x="0" y="6858000"/>
                </a:lnTo>
                <a:cubicBezTo>
                  <a:pt x="1894864" y="6858000"/>
                  <a:pt x="3430955" y="5321909"/>
                  <a:pt x="3430955" y="3427045"/>
                </a:cubicBezTo>
                <a:cubicBezTo>
                  <a:pt x="3430955" y="1591396"/>
                  <a:pt x="1989370" y="92446"/>
                  <a:pt x="176556" y="554"/>
                </a:cubicBezTo>
                <a:lnTo>
                  <a:pt x="154644" y="0"/>
                </a:lnTo>
                <a:close/>
              </a:path>
            </a:pathLst>
          </a:custGeom>
          <a:solidFill>
            <a:schemeClr val="accent2">
              <a:lumMod val="75000"/>
              <a:alpha val="7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1AD1416-A194-8849-9175-8623A5102808}"/>
              </a:ext>
            </a:extLst>
          </p:cNvPr>
          <p:cNvSpPr>
            <a:spLocks noGrp="1"/>
          </p:cNvSpPr>
          <p:nvPr>
            <p:ph type="title"/>
          </p:nvPr>
        </p:nvSpPr>
        <p:spPr>
          <a:xfrm>
            <a:off x="650024" y="402796"/>
            <a:ext cx="8659089" cy="1036482"/>
          </a:xfrm>
        </p:spPr>
        <p:txBody>
          <a:bodyPr>
            <a:normAutofit/>
          </a:bodyPr>
          <a:lstStyle/>
          <a:p>
            <a:pPr>
              <a:lnSpc>
                <a:spcPct val="90000"/>
              </a:lnSpc>
            </a:pPr>
            <a:r>
              <a:rPr lang="en-US" sz="3400" dirty="0">
                <a:solidFill>
                  <a:srgbClr val="FFFFFF"/>
                </a:solidFill>
              </a:rPr>
              <a:t>New York City Legionnaires Disease Outbreak</a:t>
            </a:r>
          </a:p>
        </p:txBody>
      </p:sp>
      <p:sp>
        <p:nvSpPr>
          <p:cNvPr id="4115" name="Freeform: Shape 148">
            <a:extLst>
              <a:ext uri="{FF2B5EF4-FFF2-40B4-BE49-F238E27FC236}">
                <a16:creationId xmlns:a16="http://schemas.microsoft.com/office/drawing/2014/main" id="{EEA6940C-7B33-485C-95CC-3808F1E9F5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702150"/>
            <a:ext cx="11500196" cy="5158178"/>
          </a:xfrm>
          <a:custGeom>
            <a:avLst/>
            <a:gdLst>
              <a:gd name="connsiteX0" fmla="*/ 3421060 w 11500196"/>
              <a:gd name="connsiteY0" fmla="*/ 0 h 5130711"/>
              <a:gd name="connsiteX1" fmla="*/ 11500196 w 11500196"/>
              <a:gd name="connsiteY1" fmla="*/ 3829 h 5130711"/>
              <a:gd name="connsiteX2" fmla="*/ 11500196 w 11500196"/>
              <a:gd name="connsiteY2" fmla="*/ 4650876 h 5130711"/>
              <a:gd name="connsiteX3" fmla="*/ 10162309 w 11500196"/>
              <a:gd name="connsiteY3" fmla="*/ 4650876 h 5130711"/>
              <a:gd name="connsiteX4" fmla="*/ 10162309 w 11500196"/>
              <a:gd name="connsiteY4" fmla="*/ 5130711 h 5130711"/>
              <a:gd name="connsiteX5" fmla="*/ 0 w 11500196"/>
              <a:gd name="connsiteY5" fmla="*/ 5130711 h 5130711"/>
              <a:gd name="connsiteX6" fmla="*/ 0 w 11500196"/>
              <a:gd name="connsiteY6" fmla="*/ 4650876 h 5130711"/>
              <a:gd name="connsiteX7" fmla="*/ 0 w 11500196"/>
              <a:gd name="connsiteY7" fmla="*/ 3356734 h 5130711"/>
              <a:gd name="connsiteX8" fmla="*/ 6190 w 11500196"/>
              <a:gd name="connsiteY8" fmla="*/ 3356734 h 5130711"/>
              <a:gd name="connsiteX9" fmla="*/ 7818 w 11500196"/>
              <a:gd name="connsiteY9" fmla="*/ 3016262 h 5130711"/>
              <a:gd name="connsiteX10" fmla="*/ 3421060 w 11500196"/>
              <a:gd name="connsiteY10" fmla="*/ 0 h 5130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500196" h="5130711">
                <a:moveTo>
                  <a:pt x="3421060" y="0"/>
                </a:moveTo>
                <a:lnTo>
                  <a:pt x="11500196" y="3829"/>
                </a:lnTo>
                <a:lnTo>
                  <a:pt x="11500196" y="4650876"/>
                </a:lnTo>
                <a:lnTo>
                  <a:pt x="10162309" y="4650876"/>
                </a:lnTo>
                <a:lnTo>
                  <a:pt x="10162309" y="5130711"/>
                </a:lnTo>
                <a:lnTo>
                  <a:pt x="0" y="5130711"/>
                </a:lnTo>
                <a:lnTo>
                  <a:pt x="0" y="4650876"/>
                </a:lnTo>
                <a:lnTo>
                  <a:pt x="0" y="3356734"/>
                </a:lnTo>
                <a:lnTo>
                  <a:pt x="6190" y="3356734"/>
                </a:lnTo>
                <a:lnTo>
                  <a:pt x="7818" y="3016262"/>
                </a:lnTo>
                <a:cubicBezTo>
                  <a:pt x="183518" y="1322073"/>
                  <a:pt x="1644625" y="0"/>
                  <a:pt x="3421060" y="0"/>
                </a:cubicBezTo>
                <a:close/>
              </a:path>
            </a:pathLst>
          </a:custGeom>
          <a:solidFill>
            <a:schemeClr val="accent2">
              <a:lumMod val="60000"/>
              <a:lumOff val="4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45A0039C-5C0B-EC46-8B27-03FF8F3BA28D}"/>
              </a:ext>
            </a:extLst>
          </p:cNvPr>
          <p:cNvSpPr>
            <a:spLocks noGrp="1"/>
          </p:cNvSpPr>
          <p:nvPr>
            <p:ph idx="1"/>
          </p:nvPr>
        </p:nvSpPr>
        <p:spPr>
          <a:xfrm>
            <a:off x="106289" y="1251240"/>
            <a:ext cx="7924800" cy="3501672"/>
          </a:xfrm>
        </p:spPr>
        <p:txBody>
          <a:bodyPr>
            <a:normAutofit/>
          </a:bodyPr>
          <a:lstStyle/>
          <a:p>
            <a:r>
              <a:rPr lang="en-US" dirty="0">
                <a:solidFill>
                  <a:srgbClr val="FFFFFF"/>
                </a:solidFill>
              </a:rPr>
              <a:t>The relevance of Legionella is especially important in the state of New York.</a:t>
            </a:r>
          </a:p>
          <a:p>
            <a:endParaRPr lang="en-US" dirty="0">
              <a:solidFill>
                <a:srgbClr val="FFFFFF"/>
              </a:solidFill>
            </a:endParaRPr>
          </a:p>
          <a:p>
            <a:r>
              <a:rPr lang="en-US" dirty="0">
                <a:solidFill>
                  <a:srgbClr val="FFFFFF"/>
                </a:solidFill>
              </a:rPr>
              <a:t>In the 2015 outbreak, there was a total of 138 cases and 16 deaths, making it the largest LD outbreak in NYC history.</a:t>
            </a:r>
          </a:p>
          <a:p>
            <a:endParaRPr lang="en-US" dirty="0">
              <a:solidFill>
                <a:srgbClr val="FFFFFF"/>
              </a:solidFill>
            </a:endParaRPr>
          </a:p>
          <a:p>
            <a:r>
              <a:rPr lang="en-US" dirty="0">
                <a:solidFill>
                  <a:srgbClr val="FFFFFF"/>
                </a:solidFill>
              </a:rPr>
              <a:t>After the identification of cooling towers as the culprit, Local Law 77, was enacted in August 2015.</a:t>
            </a:r>
          </a:p>
        </p:txBody>
      </p:sp>
      <p:pic>
        <p:nvPicPr>
          <p:cNvPr id="4098" name="Picture 2">
            <a:extLst>
              <a:ext uri="{FF2B5EF4-FFF2-40B4-BE49-F238E27FC236}">
                <a16:creationId xmlns:a16="http://schemas.microsoft.com/office/drawing/2014/main" id="{A762A907-FCAC-9749-B17A-9FA22754CE9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350" r="12024" b="1"/>
          <a:stretch/>
        </p:blipFill>
        <p:spPr bwMode="auto">
          <a:xfrm>
            <a:off x="8313968" y="4143538"/>
            <a:ext cx="3878032" cy="270553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4100" name="Picture 4" descr="Mistakes plague NYC officials in fight against cooling tower violations |  Legionnaires' Disease News">
            <a:extLst>
              <a:ext uri="{FF2B5EF4-FFF2-40B4-BE49-F238E27FC236}">
                <a16:creationId xmlns:a16="http://schemas.microsoft.com/office/drawing/2014/main" id="{686688EE-A611-374F-A171-3363C303C05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6565" r="15281" b="-5"/>
          <a:stretch/>
        </p:blipFill>
        <p:spPr bwMode="auto">
          <a:xfrm>
            <a:off x="8031089" y="2343355"/>
            <a:ext cx="2581525" cy="1799284"/>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FEA8472-E4C4-5048-AE45-2AFAE0A52FB5}"/>
              </a:ext>
            </a:extLst>
          </p:cNvPr>
          <p:cNvSpPr txBox="1"/>
          <p:nvPr/>
        </p:nvSpPr>
        <p:spPr>
          <a:xfrm>
            <a:off x="268015" y="5601356"/>
            <a:ext cx="4790278" cy="584775"/>
          </a:xfrm>
          <a:prstGeom prst="rect">
            <a:avLst/>
          </a:prstGeom>
          <a:noFill/>
        </p:spPr>
        <p:txBody>
          <a:bodyPr wrap="square" rtlCol="0">
            <a:spAutoFit/>
          </a:bodyPr>
          <a:lstStyle/>
          <a:p>
            <a:r>
              <a:rPr lang="en-US" sz="3200" b="1" dirty="0"/>
              <a:t>What are other reservoirs?</a:t>
            </a:r>
          </a:p>
        </p:txBody>
      </p:sp>
      <p:pic>
        <p:nvPicPr>
          <p:cNvPr id="27" name="Picture 26">
            <a:extLst>
              <a:ext uri="{FF2B5EF4-FFF2-40B4-BE49-F238E27FC236}">
                <a16:creationId xmlns:a16="http://schemas.microsoft.com/office/drawing/2014/main" id="{5C7C12D1-7721-A84E-9ADC-234D1AFB5509}"/>
              </a:ext>
            </a:extLst>
          </p:cNvPr>
          <p:cNvPicPr>
            <a:picLocks noChangeAspect="1"/>
          </p:cNvPicPr>
          <p:nvPr/>
        </p:nvPicPr>
        <p:blipFill>
          <a:blip r:embed="rId5"/>
          <a:stretch>
            <a:fillRect/>
          </a:stretch>
        </p:blipFill>
        <p:spPr>
          <a:xfrm>
            <a:off x="10602299" y="2073805"/>
            <a:ext cx="1569373" cy="2059874"/>
          </a:xfrm>
          <a:prstGeom prst="rect">
            <a:avLst/>
          </a:prstGeom>
          <a:ln>
            <a:noFill/>
          </a:ln>
          <a:effectLst>
            <a:outerShdw blurRad="190500" algn="tl" rotWithShape="0">
              <a:srgbClr val="000000">
                <a:alpha val="70000"/>
              </a:srgbClr>
            </a:outerShdw>
          </a:effectLst>
        </p:spPr>
      </p:pic>
      <p:sp>
        <p:nvSpPr>
          <p:cNvPr id="28" name="Rectangle 27">
            <a:extLst>
              <a:ext uri="{FF2B5EF4-FFF2-40B4-BE49-F238E27FC236}">
                <a16:creationId xmlns:a16="http://schemas.microsoft.com/office/drawing/2014/main" id="{8B55365C-904A-414D-89EF-3F4FF01423BE}"/>
              </a:ext>
            </a:extLst>
          </p:cNvPr>
          <p:cNvSpPr/>
          <p:nvPr/>
        </p:nvSpPr>
        <p:spPr>
          <a:xfrm>
            <a:off x="9427779" y="0"/>
            <a:ext cx="2764220" cy="1355835"/>
          </a:xfrm>
          <a:prstGeom prst="rect">
            <a:avLst/>
          </a:prstGeom>
          <a:solidFill>
            <a:schemeClr val="accent1">
              <a:alpha val="63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ysClr val="windowText" lastClr="000000"/>
              </a:solidFill>
            </a:endParaRPr>
          </a:p>
        </p:txBody>
      </p:sp>
      <p:sp>
        <p:nvSpPr>
          <p:cNvPr id="29" name="TextBox 28">
            <a:extLst>
              <a:ext uri="{FF2B5EF4-FFF2-40B4-BE49-F238E27FC236}">
                <a16:creationId xmlns:a16="http://schemas.microsoft.com/office/drawing/2014/main" id="{E2FD2269-6706-B24C-B064-DB8D9D008A99}"/>
              </a:ext>
            </a:extLst>
          </p:cNvPr>
          <p:cNvSpPr txBox="1"/>
          <p:nvPr/>
        </p:nvSpPr>
        <p:spPr>
          <a:xfrm>
            <a:off x="9427778" y="493251"/>
            <a:ext cx="2695493" cy="369332"/>
          </a:xfrm>
          <a:prstGeom prst="rect">
            <a:avLst/>
          </a:prstGeom>
          <a:noFill/>
        </p:spPr>
        <p:txBody>
          <a:bodyPr wrap="square" rtlCol="0">
            <a:spAutoFit/>
          </a:bodyPr>
          <a:lstStyle/>
          <a:p>
            <a:pPr algn="ctr"/>
            <a:r>
              <a:rPr lang="en-US" dirty="0">
                <a:latin typeface="Garamond" panose="02020404030301010803" pitchFamily="18" charset="0"/>
              </a:rPr>
              <a:t>Zoom Pop-out here</a:t>
            </a:r>
          </a:p>
        </p:txBody>
      </p:sp>
    </p:spTree>
    <p:extLst>
      <p:ext uri="{BB962C8B-B14F-4D97-AF65-F5344CB8AC3E}">
        <p14:creationId xmlns:p14="http://schemas.microsoft.com/office/powerpoint/2010/main" val="2520988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ppt_y</p:attrName>
                                        </p:attrNameLst>
                                      </p:cBhvr>
                                      <p:tavLst>
                                        <p:tav tm="0">
                                          <p:val>
                                            <p:strVal val="#ppt_y+#ppt_h*1.125000"/>
                                          </p:val>
                                        </p:tav>
                                        <p:tav tm="100000">
                                          <p:val>
                                            <p:strVal val="#ppt_y"/>
                                          </p:val>
                                        </p:tav>
                                      </p:tavLst>
                                    </p:anim>
                                    <p:animEffect transition="in" filter="wipe(up)">
                                      <p:cBhvr>
                                        <p:cTn id="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id="{CB63154B-778D-4A97-B328-36341A5215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Rectangle 136">
            <a:extLst>
              <a:ext uri="{FF2B5EF4-FFF2-40B4-BE49-F238E27FC236}">
                <a16:creationId xmlns:a16="http://schemas.microsoft.com/office/drawing/2014/main" id="{EC5D7039-6499-4D27-A45E-DF5E16A009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203942" cy="212896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Freeform: Shape 138">
            <a:extLst>
              <a:ext uri="{FF2B5EF4-FFF2-40B4-BE49-F238E27FC236}">
                <a16:creationId xmlns:a16="http://schemas.microsoft.com/office/drawing/2014/main" id="{3DE9A7F4-691A-447E-ACC3-DF3EABCD22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 y="-135146"/>
            <a:ext cx="2343647" cy="4520714"/>
          </a:xfrm>
          <a:custGeom>
            <a:avLst/>
            <a:gdLst>
              <a:gd name="connsiteX0" fmla="*/ 2343647 w 2343647"/>
              <a:gd name="connsiteY0" fmla="*/ 0 h 4520714"/>
              <a:gd name="connsiteX1" fmla="*/ 2343647 w 2343647"/>
              <a:gd name="connsiteY1" fmla="*/ 4520714 h 4520714"/>
              <a:gd name="connsiteX2" fmla="*/ 2340504 w 2343647"/>
              <a:gd name="connsiteY2" fmla="*/ 4458470 h 4520714"/>
              <a:gd name="connsiteX3" fmla="*/ 134816 w 2343647"/>
              <a:gd name="connsiteY3" fmla="*/ 2266740 h 4520714"/>
              <a:gd name="connsiteX4" fmla="*/ 0 w 2343647"/>
              <a:gd name="connsiteY4" fmla="*/ 2260357 h 4520714"/>
              <a:gd name="connsiteX5" fmla="*/ 134816 w 2343647"/>
              <a:gd name="connsiteY5" fmla="*/ 2253974 h 4520714"/>
              <a:gd name="connsiteX6" fmla="*/ 2340504 w 2343647"/>
              <a:gd name="connsiteY6" fmla="*/ 62243 h 4520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43647" h="4520714">
                <a:moveTo>
                  <a:pt x="2343647" y="0"/>
                </a:moveTo>
                <a:lnTo>
                  <a:pt x="2343647" y="4520714"/>
                </a:lnTo>
                <a:lnTo>
                  <a:pt x="2340504" y="4458470"/>
                </a:lnTo>
                <a:cubicBezTo>
                  <a:pt x="2222700" y="3298480"/>
                  <a:pt x="1296917" y="2377350"/>
                  <a:pt x="134816" y="2266740"/>
                </a:cubicBezTo>
                <a:lnTo>
                  <a:pt x="0" y="2260357"/>
                </a:lnTo>
                <a:lnTo>
                  <a:pt x="134816" y="2253974"/>
                </a:lnTo>
                <a:cubicBezTo>
                  <a:pt x="1296917" y="2143364"/>
                  <a:pt x="2222700" y="1222233"/>
                  <a:pt x="2340504" y="62243"/>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1" name="Freeform: Shape 140">
            <a:extLst>
              <a:ext uri="{FF2B5EF4-FFF2-40B4-BE49-F238E27FC236}">
                <a16:creationId xmlns:a16="http://schemas.microsoft.com/office/drawing/2014/main" id="{96C5CF39-BEA7-4686-ACC2-49AD790053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 y="-135146"/>
            <a:ext cx="2343647" cy="4520714"/>
          </a:xfrm>
          <a:custGeom>
            <a:avLst/>
            <a:gdLst>
              <a:gd name="connsiteX0" fmla="*/ 2343647 w 2343647"/>
              <a:gd name="connsiteY0" fmla="*/ 0 h 4520714"/>
              <a:gd name="connsiteX1" fmla="*/ 2343647 w 2343647"/>
              <a:gd name="connsiteY1" fmla="*/ 4520714 h 4520714"/>
              <a:gd name="connsiteX2" fmla="*/ 2340504 w 2343647"/>
              <a:gd name="connsiteY2" fmla="*/ 4458470 h 4520714"/>
              <a:gd name="connsiteX3" fmla="*/ 134816 w 2343647"/>
              <a:gd name="connsiteY3" fmla="*/ 2266740 h 4520714"/>
              <a:gd name="connsiteX4" fmla="*/ 0 w 2343647"/>
              <a:gd name="connsiteY4" fmla="*/ 2260357 h 4520714"/>
              <a:gd name="connsiteX5" fmla="*/ 134816 w 2343647"/>
              <a:gd name="connsiteY5" fmla="*/ 2253974 h 4520714"/>
              <a:gd name="connsiteX6" fmla="*/ 2340504 w 2343647"/>
              <a:gd name="connsiteY6" fmla="*/ 62243 h 4520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43647" h="4520714">
                <a:moveTo>
                  <a:pt x="2343647" y="0"/>
                </a:moveTo>
                <a:lnTo>
                  <a:pt x="2343647" y="4520714"/>
                </a:lnTo>
                <a:lnTo>
                  <a:pt x="2340504" y="4458470"/>
                </a:lnTo>
                <a:cubicBezTo>
                  <a:pt x="2222700" y="3298480"/>
                  <a:pt x="1296917" y="2377350"/>
                  <a:pt x="134816" y="2266740"/>
                </a:cubicBezTo>
                <a:lnTo>
                  <a:pt x="0" y="2260357"/>
                </a:lnTo>
                <a:lnTo>
                  <a:pt x="134816" y="2253974"/>
                </a:lnTo>
                <a:cubicBezTo>
                  <a:pt x="1296917" y="2143364"/>
                  <a:pt x="2222700" y="1222233"/>
                  <a:pt x="2340504" y="62243"/>
                </a:cubicBezTo>
                <a:close/>
              </a:path>
            </a:pathLst>
          </a:custGeom>
          <a:solidFill>
            <a:schemeClr val="accent2">
              <a:lumMod val="7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51AD1416-A194-8849-9175-8623A5102808}"/>
              </a:ext>
            </a:extLst>
          </p:cNvPr>
          <p:cNvSpPr>
            <a:spLocks noGrp="1"/>
          </p:cNvSpPr>
          <p:nvPr>
            <p:ph type="title"/>
          </p:nvPr>
        </p:nvSpPr>
        <p:spPr>
          <a:xfrm>
            <a:off x="236482" y="433113"/>
            <a:ext cx="10058399" cy="1262737"/>
          </a:xfrm>
        </p:spPr>
        <p:txBody>
          <a:bodyPr anchor="ctr">
            <a:normAutofit/>
          </a:bodyPr>
          <a:lstStyle/>
          <a:p>
            <a:pPr>
              <a:lnSpc>
                <a:spcPct val="90000"/>
              </a:lnSpc>
            </a:pPr>
            <a:r>
              <a:rPr lang="en-US">
                <a:solidFill>
                  <a:srgbClr val="FFFFFF"/>
                </a:solidFill>
              </a:rPr>
              <a:t>Relevance of Wastewater Treatment Plants</a:t>
            </a:r>
          </a:p>
        </p:txBody>
      </p:sp>
      <p:sp>
        <p:nvSpPr>
          <p:cNvPr id="3" name="Content Placeholder 2">
            <a:extLst>
              <a:ext uri="{FF2B5EF4-FFF2-40B4-BE49-F238E27FC236}">
                <a16:creationId xmlns:a16="http://schemas.microsoft.com/office/drawing/2014/main" id="{45A0039C-5C0B-EC46-8B27-03FF8F3BA28D}"/>
              </a:ext>
            </a:extLst>
          </p:cNvPr>
          <p:cNvSpPr>
            <a:spLocks noGrp="1"/>
          </p:cNvSpPr>
          <p:nvPr>
            <p:ph idx="1"/>
          </p:nvPr>
        </p:nvSpPr>
        <p:spPr>
          <a:xfrm>
            <a:off x="1171819" y="2533614"/>
            <a:ext cx="6524381" cy="4324386"/>
          </a:xfrm>
        </p:spPr>
        <p:txBody>
          <a:bodyPr anchor="t">
            <a:normAutofit fontScale="92500" lnSpcReduction="10000"/>
          </a:bodyPr>
          <a:lstStyle/>
          <a:p>
            <a:pPr>
              <a:lnSpc>
                <a:spcPct val="110000"/>
              </a:lnSpc>
            </a:pPr>
            <a:r>
              <a:rPr lang="en-US" sz="1800" dirty="0"/>
              <a:t>The number of municipal wastewater facilities worldwide has drastically increased as a result of growing population numbers.</a:t>
            </a:r>
          </a:p>
          <a:p>
            <a:pPr marL="0" indent="0">
              <a:lnSpc>
                <a:spcPct val="110000"/>
              </a:lnSpc>
              <a:buNone/>
            </a:pPr>
            <a:endParaRPr lang="en-US" sz="1800" dirty="0"/>
          </a:p>
          <a:p>
            <a:pPr>
              <a:lnSpc>
                <a:spcPct val="110000"/>
              </a:lnSpc>
            </a:pPr>
            <a:r>
              <a:rPr lang="en-US" sz="1800" dirty="0"/>
              <a:t>WWTPs create conditions conducive to Legionella proliferation.</a:t>
            </a:r>
          </a:p>
          <a:p>
            <a:pPr marL="0" indent="0">
              <a:lnSpc>
                <a:spcPct val="110000"/>
              </a:lnSpc>
              <a:buNone/>
            </a:pPr>
            <a:r>
              <a:rPr lang="en-US" sz="1800" dirty="0"/>
              <a:t> </a:t>
            </a:r>
          </a:p>
          <a:p>
            <a:pPr>
              <a:lnSpc>
                <a:spcPct val="110000"/>
              </a:lnSpc>
            </a:pPr>
            <a:r>
              <a:rPr lang="en-US" sz="1800" dirty="0"/>
              <a:t>In a 2018 study, found that these facilities may play an important role in local or community transmission of Legionella.</a:t>
            </a:r>
          </a:p>
          <a:p>
            <a:pPr>
              <a:lnSpc>
                <a:spcPct val="110000"/>
              </a:lnSpc>
            </a:pPr>
            <a:endParaRPr lang="en-US" sz="1800" dirty="0"/>
          </a:p>
          <a:p>
            <a:pPr>
              <a:lnSpc>
                <a:spcPct val="110000"/>
              </a:lnSpc>
            </a:pPr>
            <a:endParaRPr lang="en-US" sz="1800" dirty="0"/>
          </a:p>
          <a:p>
            <a:pPr>
              <a:lnSpc>
                <a:spcPct val="110000"/>
              </a:lnSpc>
            </a:pPr>
            <a:r>
              <a:rPr lang="en-US" sz="1800" dirty="0"/>
              <a:t>Coming to QC where the urban distribution of sewage related microbes was already underway, I wanted to investigate the distribution of Legionella....</a:t>
            </a:r>
          </a:p>
        </p:txBody>
      </p:sp>
      <p:pic>
        <p:nvPicPr>
          <p:cNvPr id="6146" name="Picture 2">
            <a:extLst>
              <a:ext uri="{FF2B5EF4-FFF2-40B4-BE49-F238E27FC236}">
                <a16:creationId xmlns:a16="http://schemas.microsoft.com/office/drawing/2014/main" id="{A916F2E9-8110-D340-BF01-7085EEB6DBE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559" r="10847"/>
          <a:stretch/>
        </p:blipFill>
        <p:spPr bwMode="auto">
          <a:xfrm>
            <a:off x="7696200" y="2128964"/>
            <a:ext cx="4507742" cy="4729034"/>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778C9101-15BC-9D45-9D23-E9A67F4BBA4E}"/>
              </a:ext>
            </a:extLst>
          </p:cNvPr>
          <p:cNvSpPr/>
          <p:nvPr/>
        </p:nvSpPr>
        <p:spPr>
          <a:xfrm>
            <a:off x="9427779" y="0"/>
            <a:ext cx="2764220" cy="1355835"/>
          </a:xfrm>
          <a:prstGeom prst="rect">
            <a:avLst/>
          </a:prstGeom>
          <a:solidFill>
            <a:schemeClr val="accent1">
              <a:alpha val="63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ysClr val="windowText" lastClr="000000"/>
              </a:solidFill>
            </a:endParaRPr>
          </a:p>
        </p:txBody>
      </p:sp>
      <p:sp>
        <p:nvSpPr>
          <p:cNvPr id="18" name="TextBox 17">
            <a:extLst>
              <a:ext uri="{FF2B5EF4-FFF2-40B4-BE49-F238E27FC236}">
                <a16:creationId xmlns:a16="http://schemas.microsoft.com/office/drawing/2014/main" id="{8C40C27B-4A01-3346-A1A8-DF4891358ADC}"/>
              </a:ext>
            </a:extLst>
          </p:cNvPr>
          <p:cNvSpPr txBox="1"/>
          <p:nvPr/>
        </p:nvSpPr>
        <p:spPr>
          <a:xfrm>
            <a:off x="9427778" y="493251"/>
            <a:ext cx="2695493" cy="369332"/>
          </a:xfrm>
          <a:prstGeom prst="rect">
            <a:avLst/>
          </a:prstGeom>
          <a:noFill/>
        </p:spPr>
        <p:txBody>
          <a:bodyPr wrap="square" rtlCol="0">
            <a:spAutoFit/>
          </a:bodyPr>
          <a:lstStyle/>
          <a:p>
            <a:pPr algn="ctr"/>
            <a:r>
              <a:rPr lang="en-US" dirty="0">
                <a:latin typeface="Garamond" panose="02020404030301010803" pitchFamily="18" charset="0"/>
              </a:rPr>
              <a:t>Zoom Pop-out here</a:t>
            </a:r>
          </a:p>
        </p:txBody>
      </p:sp>
    </p:spTree>
    <p:extLst>
      <p:ext uri="{BB962C8B-B14F-4D97-AF65-F5344CB8AC3E}">
        <p14:creationId xmlns:p14="http://schemas.microsoft.com/office/powerpoint/2010/main" val="41017760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4112" name="Rectangle 142">
            <a:extLst>
              <a:ext uri="{FF2B5EF4-FFF2-40B4-BE49-F238E27FC236}">
                <a16:creationId xmlns:a16="http://schemas.microsoft.com/office/drawing/2014/main" id="{65AA882E-B69B-42F1-9E49-C35F21A65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13" name="Rectangle 144">
            <a:extLst>
              <a:ext uri="{FF2B5EF4-FFF2-40B4-BE49-F238E27FC236}">
                <a16:creationId xmlns:a16="http://schemas.microsoft.com/office/drawing/2014/main" id="{4352F524-D6A9-4DFE-A501-EABBE71E30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9719"/>
            <a:ext cx="12192000" cy="68800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14" name="Freeform: Shape 146">
            <a:extLst>
              <a:ext uri="{FF2B5EF4-FFF2-40B4-BE49-F238E27FC236}">
                <a16:creationId xmlns:a16="http://schemas.microsoft.com/office/drawing/2014/main" id="{7E9E4095-DEAD-42A9-A190-1CF5AC76CE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04522" y="-2139"/>
            <a:ext cx="5869355" cy="6858000"/>
          </a:xfrm>
          <a:custGeom>
            <a:avLst/>
            <a:gdLst>
              <a:gd name="connsiteX0" fmla="*/ 0 w 12192000"/>
              <a:gd name="connsiteY0" fmla="*/ 6854090 h 6858000"/>
              <a:gd name="connsiteX1" fmla="*/ 6168014 w 12192000"/>
              <a:gd name="connsiteY1" fmla="*/ 6854090 h 6858000"/>
              <a:gd name="connsiteX2" fmla="*/ 6322645 w 12192000"/>
              <a:gd name="connsiteY2" fmla="*/ 6858000 h 6858000"/>
              <a:gd name="connsiteX3" fmla="*/ 0 w 12192000"/>
              <a:gd name="connsiteY3" fmla="*/ 6858000 h 6858000"/>
              <a:gd name="connsiteX4" fmla="*/ 6477289 w 12192000"/>
              <a:gd name="connsiteY4" fmla="*/ 0 h 6858000"/>
              <a:gd name="connsiteX5" fmla="*/ 12192000 w 12192000"/>
              <a:gd name="connsiteY5" fmla="*/ 0 h 6858000"/>
              <a:gd name="connsiteX6" fmla="*/ 12192000 w 12192000"/>
              <a:gd name="connsiteY6" fmla="*/ 6858000 h 6858000"/>
              <a:gd name="connsiteX7" fmla="*/ 6322645 w 12192000"/>
              <a:gd name="connsiteY7" fmla="*/ 6858000 h 6858000"/>
              <a:gd name="connsiteX8" fmla="*/ 9753600 w 12192000"/>
              <a:gd name="connsiteY8" fmla="*/ 3427045 h 6858000"/>
              <a:gd name="connsiteX9" fmla="*/ 6499201 w 12192000"/>
              <a:gd name="connsiteY9" fmla="*/ 554 h 6858000"/>
              <a:gd name="connsiteX0" fmla="*/ 0 w 12192000"/>
              <a:gd name="connsiteY0" fmla="*/ 6858000 h 6858000"/>
              <a:gd name="connsiteX1" fmla="*/ 6168014 w 12192000"/>
              <a:gd name="connsiteY1" fmla="*/ 6854090 h 6858000"/>
              <a:gd name="connsiteX2" fmla="*/ 6322645 w 12192000"/>
              <a:gd name="connsiteY2" fmla="*/ 6858000 h 6858000"/>
              <a:gd name="connsiteX3" fmla="*/ 0 w 12192000"/>
              <a:gd name="connsiteY3" fmla="*/ 6858000 h 6858000"/>
              <a:gd name="connsiteX4" fmla="*/ 6477289 w 12192000"/>
              <a:gd name="connsiteY4" fmla="*/ 0 h 6858000"/>
              <a:gd name="connsiteX5" fmla="*/ 12192000 w 12192000"/>
              <a:gd name="connsiteY5" fmla="*/ 0 h 6858000"/>
              <a:gd name="connsiteX6" fmla="*/ 12192000 w 12192000"/>
              <a:gd name="connsiteY6" fmla="*/ 6858000 h 6858000"/>
              <a:gd name="connsiteX7" fmla="*/ 6322645 w 12192000"/>
              <a:gd name="connsiteY7" fmla="*/ 6858000 h 6858000"/>
              <a:gd name="connsiteX8" fmla="*/ 9753600 w 12192000"/>
              <a:gd name="connsiteY8" fmla="*/ 3427045 h 6858000"/>
              <a:gd name="connsiteX9" fmla="*/ 6499201 w 12192000"/>
              <a:gd name="connsiteY9" fmla="*/ 554 h 6858000"/>
              <a:gd name="connsiteX10" fmla="*/ 6477289 w 12192000"/>
              <a:gd name="connsiteY10" fmla="*/ 0 h 6858000"/>
              <a:gd name="connsiteX0" fmla="*/ 154631 w 6023986"/>
              <a:gd name="connsiteY0" fmla="*/ 6858000 h 6858000"/>
              <a:gd name="connsiteX1" fmla="*/ 0 w 6023986"/>
              <a:gd name="connsiteY1" fmla="*/ 6854090 h 6858000"/>
              <a:gd name="connsiteX2" fmla="*/ 154631 w 6023986"/>
              <a:gd name="connsiteY2" fmla="*/ 6858000 h 6858000"/>
              <a:gd name="connsiteX3" fmla="*/ 309275 w 6023986"/>
              <a:gd name="connsiteY3" fmla="*/ 0 h 6858000"/>
              <a:gd name="connsiteX4" fmla="*/ 6023986 w 6023986"/>
              <a:gd name="connsiteY4" fmla="*/ 0 h 6858000"/>
              <a:gd name="connsiteX5" fmla="*/ 6023986 w 6023986"/>
              <a:gd name="connsiteY5" fmla="*/ 6858000 h 6858000"/>
              <a:gd name="connsiteX6" fmla="*/ 154631 w 6023986"/>
              <a:gd name="connsiteY6" fmla="*/ 6858000 h 6858000"/>
              <a:gd name="connsiteX7" fmla="*/ 3585586 w 6023986"/>
              <a:gd name="connsiteY7" fmla="*/ 3427045 h 6858000"/>
              <a:gd name="connsiteX8" fmla="*/ 331187 w 6023986"/>
              <a:gd name="connsiteY8" fmla="*/ 554 h 6858000"/>
              <a:gd name="connsiteX9" fmla="*/ 309275 w 6023986"/>
              <a:gd name="connsiteY9" fmla="*/ 0 h 6858000"/>
              <a:gd name="connsiteX0" fmla="*/ 154644 w 5869355"/>
              <a:gd name="connsiteY0" fmla="*/ 0 h 6858000"/>
              <a:gd name="connsiteX1" fmla="*/ 5869355 w 5869355"/>
              <a:gd name="connsiteY1" fmla="*/ 0 h 6858000"/>
              <a:gd name="connsiteX2" fmla="*/ 5869355 w 5869355"/>
              <a:gd name="connsiteY2" fmla="*/ 6858000 h 6858000"/>
              <a:gd name="connsiteX3" fmla="*/ 0 w 5869355"/>
              <a:gd name="connsiteY3" fmla="*/ 6858000 h 6858000"/>
              <a:gd name="connsiteX4" fmla="*/ 3430955 w 5869355"/>
              <a:gd name="connsiteY4" fmla="*/ 3427045 h 6858000"/>
              <a:gd name="connsiteX5" fmla="*/ 176556 w 5869355"/>
              <a:gd name="connsiteY5" fmla="*/ 554 h 6858000"/>
              <a:gd name="connsiteX6" fmla="*/ 154644 w 5869355"/>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69355" h="6858000">
                <a:moveTo>
                  <a:pt x="154644" y="0"/>
                </a:moveTo>
                <a:lnTo>
                  <a:pt x="5869355" y="0"/>
                </a:lnTo>
                <a:lnTo>
                  <a:pt x="5869355" y="6858000"/>
                </a:lnTo>
                <a:lnTo>
                  <a:pt x="0" y="6858000"/>
                </a:lnTo>
                <a:cubicBezTo>
                  <a:pt x="1894864" y="6858000"/>
                  <a:pt x="3430955" y="5321909"/>
                  <a:pt x="3430955" y="3427045"/>
                </a:cubicBezTo>
                <a:cubicBezTo>
                  <a:pt x="3430955" y="1591396"/>
                  <a:pt x="1989370" y="92446"/>
                  <a:pt x="176556" y="554"/>
                </a:cubicBezTo>
                <a:lnTo>
                  <a:pt x="154644" y="0"/>
                </a:lnTo>
                <a:close/>
              </a:path>
            </a:pathLst>
          </a:custGeom>
          <a:solidFill>
            <a:schemeClr val="accent2">
              <a:lumMod val="75000"/>
              <a:alpha val="7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15" name="Freeform: Shape 148">
            <a:extLst>
              <a:ext uri="{FF2B5EF4-FFF2-40B4-BE49-F238E27FC236}">
                <a16:creationId xmlns:a16="http://schemas.microsoft.com/office/drawing/2014/main" id="{EEA6940C-7B33-485C-95CC-3808F1E9F5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702150"/>
            <a:ext cx="11500196" cy="5158178"/>
          </a:xfrm>
          <a:custGeom>
            <a:avLst/>
            <a:gdLst>
              <a:gd name="connsiteX0" fmla="*/ 3421060 w 11500196"/>
              <a:gd name="connsiteY0" fmla="*/ 0 h 5130711"/>
              <a:gd name="connsiteX1" fmla="*/ 11500196 w 11500196"/>
              <a:gd name="connsiteY1" fmla="*/ 3829 h 5130711"/>
              <a:gd name="connsiteX2" fmla="*/ 11500196 w 11500196"/>
              <a:gd name="connsiteY2" fmla="*/ 4650876 h 5130711"/>
              <a:gd name="connsiteX3" fmla="*/ 10162309 w 11500196"/>
              <a:gd name="connsiteY3" fmla="*/ 4650876 h 5130711"/>
              <a:gd name="connsiteX4" fmla="*/ 10162309 w 11500196"/>
              <a:gd name="connsiteY4" fmla="*/ 5130711 h 5130711"/>
              <a:gd name="connsiteX5" fmla="*/ 0 w 11500196"/>
              <a:gd name="connsiteY5" fmla="*/ 5130711 h 5130711"/>
              <a:gd name="connsiteX6" fmla="*/ 0 w 11500196"/>
              <a:gd name="connsiteY6" fmla="*/ 4650876 h 5130711"/>
              <a:gd name="connsiteX7" fmla="*/ 0 w 11500196"/>
              <a:gd name="connsiteY7" fmla="*/ 3356734 h 5130711"/>
              <a:gd name="connsiteX8" fmla="*/ 6190 w 11500196"/>
              <a:gd name="connsiteY8" fmla="*/ 3356734 h 5130711"/>
              <a:gd name="connsiteX9" fmla="*/ 7818 w 11500196"/>
              <a:gd name="connsiteY9" fmla="*/ 3016262 h 5130711"/>
              <a:gd name="connsiteX10" fmla="*/ 3421060 w 11500196"/>
              <a:gd name="connsiteY10" fmla="*/ 0 h 5130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500196" h="5130711">
                <a:moveTo>
                  <a:pt x="3421060" y="0"/>
                </a:moveTo>
                <a:lnTo>
                  <a:pt x="11500196" y="3829"/>
                </a:lnTo>
                <a:lnTo>
                  <a:pt x="11500196" y="4650876"/>
                </a:lnTo>
                <a:lnTo>
                  <a:pt x="10162309" y="4650876"/>
                </a:lnTo>
                <a:lnTo>
                  <a:pt x="10162309" y="5130711"/>
                </a:lnTo>
                <a:lnTo>
                  <a:pt x="0" y="5130711"/>
                </a:lnTo>
                <a:lnTo>
                  <a:pt x="0" y="4650876"/>
                </a:lnTo>
                <a:lnTo>
                  <a:pt x="0" y="3356734"/>
                </a:lnTo>
                <a:lnTo>
                  <a:pt x="6190" y="3356734"/>
                </a:lnTo>
                <a:lnTo>
                  <a:pt x="7818" y="3016262"/>
                </a:lnTo>
                <a:cubicBezTo>
                  <a:pt x="183518" y="1322073"/>
                  <a:pt x="1644625" y="0"/>
                  <a:pt x="3421060" y="0"/>
                </a:cubicBezTo>
                <a:close/>
              </a:path>
            </a:pathLst>
          </a:custGeom>
          <a:solidFill>
            <a:schemeClr val="accent2">
              <a:lumMod val="60000"/>
              <a:lumOff val="4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Content Placeholder 5">
            <a:extLst>
              <a:ext uri="{FF2B5EF4-FFF2-40B4-BE49-F238E27FC236}">
                <a16:creationId xmlns:a16="http://schemas.microsoft.com/office/drawing/2014/main" id="{D4CC56AD-6D79-B64F-A490-9479C60E31E9}"/>
              </a:ext>
            </a:extLst>
          </p:cNvPr>
          <p:cNvSpPr txBox="1">
            <a:spLocks/>
          </p:cNvSpPr>
          <p:nvPr/>
        </p:nvSpPr>
        <p:spPr>
          <a:xfrm>
            <a:off x="1042096" y="157921"/>
            <a:ext cx="9914860" cy="2216569"/>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Clr>
                <a:schemeClr val="accent5"/>
              </a:buClr>
              <a:buFont typeface="Arial" panose="020B0604020202020204" pitchFamily="34" charset="0"/>
              <a:buChar char="•"/>
              <a:defRPr sz="2000" kern="1200">
                <a:solidFill>
                  <a:schemeClr val="tx2"/>
                </a:solidFill>
                <a:latin typeface="+mn-lt"/>
                <a:ea typeface="+mn-ea"/>
                <a:cs typeface="+mn-cs"/>
              </a:defRPr>
            </a:lvl1pPr>
            <a:lvl2pPr marL="685800" indent="-228600" algn="l" defTabSz="914400" rtl="0" eaLnBrk="1" latinLnBrk="0" hangingPunct="1">
              <a:lnSpc>
                <a:spcPct val="120000"/>
              </a:lnSpc>
              <a:spcBef>
                <a:spcPts val="500"/>
              </a:spcBef>
              <a:buClr>
                <a:schemeClr val="accent5"/>
              </a:buClr>
              <a:buFont typeface="Arial" panose="020B0604020202020204" pitchFamily="34" charset="0"/>
              <a:buChar char="•"/>
              <a:defRPr sz="1800" kern="1200">
                <a:solidFill>
                  <a:schemeClr val="tx2"/>
                </a:solidFill>
                <a:latin typeface="+mn-lt"/>
                <a:ea typeface="+mn-ea"/>
                <a:cs typeface="+mn-cs"/>
              </a:defRPr>
            </a:lvl2pPr>
            <a:lvl3pPr marL="1143000" indent="-228600" algn="l" defTabSz="914400" rtl="0" eaLnBrk="1" latinLnBrk="0" hangingPunct="1">
              <a:lnSpc>
                <a:spcPct val="120000"/>
              </a:lnSpc>
              <a:spcBef>
                <a:spcPts val="500"/>
              </a:spcBef>
              <a:buClr>
                <a:schemeClr val="accent5"/>
              </a:buClr>
              <a:buFont typeface="Arial" panose="020B0604020202020204" pitchFamily="34" charset="0"/>
              <a:buChar char="•"/>
              <a:defRPr sz="1600" kern="1200">
                <a:solidFill>
                  <a:schemeClr val="tx2"/>
                </a:solidFill>
                <a:latin typeface="+mn-lt"/>
                <a:ea typeface="+mn-ea"/>
                <a:cs typeface="+mn-cs"/>
              </a:defRPr>
            </a:lvl3pPr>
            <a:lvl4pPr marL="1600200" indent="-228600" algn="l" defTabSz="914400" rtl="0" eaLnBrk="1" latinLnBrk="0" hangingPunct="1">
              <a:lnSpc>
                <a:spcPct val="120000"/>
              </a:lnSpc>
              <a:spcBef>
                <a:spcPts val="500"/>
              </a:spcBef>
              <a:buClr>
                <a:schemeClr val="accent5"/>
              </a:buClr>
              <a:buFont typeface="Arial" panose="020B0604020202020204" pitchFamily="34" charset="0"/>
              <a:buChar char="•"/>
              <a:defRPr sz="1400" kern="1200">
                <a:solidFill>
                  <a:schemeClr val="tx2"/>
                </a:solidFill>
                <a:latin typeface="+mn-lt"/>
                <a:ea typeface="+mn-ea"/>
                <a:cs typeface="+mn-cs"/>
              </a:defRPr>
            </a:lvl4pPr>
            <a:lvl5pPr marL="2057400" indent="-228600" algn="l" defTabSz="914400" rtl="0" eaLnBrk="1" latinLnBrk="0" hangingPunct="1">
              <a:lnSpc>
                <a:spcPct val="120000"/>
              </a:lnSpc>
              <a:spcBef>
                <a:spcPts val="500"/>
              </a:spcBef>
              <a:buClr>
                <a:schemeClr val="accent5"/>
              </a:buClr>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18" name="Title 1">
            <a:extLst>
              <a:ext uri="{FF2B5EF4-FFF2-40B4-BE49-F238E27FC236}">
                <a16:creationId xmlns:a16="http://schemas.microsoft.com/office/drawing/2014/main" id="{5D2C53B8-38E6-BB4E-BA5C-96969427508B}"/>
              </a:ext>
            </a:extLst>
          </p:cNvPr>
          <p:cNvSpPr>
            <a:spLocks noGrp="1"/>
          </p:cNvSpPr>
          <p:nvPr>
            <p:ph type="title"/>
          </p:nvPr>
        </p:nvSpPr>
        <p:spPr>
          <a:xfrm>
            <a:off x="691805" y="142985"/>
            <a:ext cx="6941026" cy="2471644"/>
          </a:xfrm>
        </p:spPr>
        <p:txBody>
          <a:bodyPr>
            <a:normAutofit fontScale="90000"/>
          </a:bodyPr>
          <a:lstStyle/>
          <a:p>
            <a:r>
              <a:rPr lang="en-US" b="1" dirty="0">
                <a:solidFill>
                  <a:srgbClr val="FFFFFF"/>
                </a:solidFill>
              </a:rPr>
              <a:t>Is Legionella occurrence connected to patterns of sewage in the urban coastal environment?</a:t>
            </a:r>
          </a:p>
        </p:txBody>
      </p:sp>
      <p:sp>
        <p:nvSpPr>
          <p:cNvPr id="9" name="TextBox 8">
            <a:extLst>
              <a:ext uri="{FF2B5EF4-FFF2-40B4-BE49-F238E27FC236}">
                <a16:creationId xmlns:a16="http://schemas.microsoft.com/office/drawing/2014/main" id="{CC576097-BF2E-E845-B673-8DC94F9A2899}"/>
              </a:ext>
            </a:extLst>
          </p:cNvPr>
          <p:cNvSpPr txBox="1"/>
          <p:nvPr/>
        </p:nvSpPr>
        <p:spPr>
          <a:xfrm>
            <a:off x="1740310" y="2890684"/>
            <a:ext cx="6666271" cy="646331"/>
          </a:xfrm>
          <a:prstGeom prst="rect">
            <a:avLst/>
          </a:prstGeom>
          <a:noFill/>
        </p:spPr>
        <p:txBody>
          <a:bodyPr wrap="square" rtlCol="0">
            <a:spAutoFit/>
          </a:bodyPr>
          <a:lstStyle/>
          <a:p>
            <a:endParaRPr lang="en-US" dirty="0"/>
          </a:p>
          <a:p>
            <a:endParaRPr lang="en-US" dirty="0"/>
          </a:p>
        </p:txBody>
      </p:sp>
      <p:pic>
        <p:nvPicPr>
          <p:cNvPr id="21" name="Content Placeholder 4" descr="A body of water with a city in the background&#10;&#10;Description automatically generated with medium confidence">
            <a:extLst>
              <a:ext uri="{FF2B5EF4-FFF2-40B4-BE49-F238E27FC236}">
                <a16:creationId xmlns:a16="http://schemas.microsoft.com/office/drawing/2014/main" id="{6BA7A8A5-E0F4-D249-9863-9A592FDDCACE}"/>
              </a:ext>
            </a:extLst>
          </p:cNvPr>
          <p:cNvPicPr>
            <a:picLocks noChangeAspect="1"/>
          </p:cNvPicPr>
          <p:nvPr/>
        </p:nvPicPr>
        <p:blipFill rotWithShape="1">
          <a:blip r:embed="rId3"/>
          <a:srcRect t="39868" r="3" b="3"/>
          <a:stretch/>
        </p:blipFill>
        <p:spPr>
          <a:xfrm>
            <a:off x="8806391" y="4360894"/>
            <a:ext cx="3392111" cy="2494968"/>
          </a:xfrm>
          <a:prstGeom prst="rect">
            <a:avLst/>
          </a:prstGeom>
        </p:spPr>
      </p:pic>
      <p:pic>
        <p:nvPicPr>
          <p:cNvPr id="22" name="Shape 103">
            <a:extLst>
              <a:ext uri="{FF2B5EF4-FFF2-40B4-BE49-F238E27FC236}">
                <a16:creationId xmlns:a16="http://schemas.microsoft.com/office/drawing/2014/main" id="{5D763D92-EF45-3443-B1F0-6E21969DB13E}"/>
              </a:ext>
            </a:extLst>
          </p:cNvPr>
          <p:cNvPicPr preferRelativeResize="0"/>
          <p:nvPr/>
        </p:nvPicPr>
        <p:blipFill rotWithShape="1">
          <a:blip r:embed="rId4"/>
          <a:srcRect l="1125" r="18427" b="3"/>
          <a:stretch/>
        </p:blipFill>
        <p:spPr>
          <a:xfrm>
            <a:off x="8806391" y="1513756"/>
            <a:ext cx="3392111" cy="2836167"/>
          </a:xfrm>
          <a:prstGeom prst="rect">
            <a:avLst/>
          </a:prstGeom>
          <a:noFill/>
        </p:spPr>
      </p:pic>
      <p:sp>
        <p:nvSpPr>
          <p:cNvPr id="23" name="TextBox 22">
            <a:extLst>
              <a:ext uri="{FF2B5EF4-FFF2-40B4-BE49-F238E27FC236}">
                <a16:creationId xmlns:a16="http://schemas.microsoft.com/office/drawing/2014/main" id="{C3E6E750-B80F-BD48-A760-FA86330637D7}"/>
              </a:ext>
            </a:extLst>
          </p:cNvPr>
          <p:cNvSpPr txBox="1"/>
          <p:nvPr/>
        </p:nvSpPr>
        <p:spPr>
          <a:xfrm>
            <a:off x="1390112" y="2489455"/>
            <a:ext cx="4864608" cy="4524315"/>
          </a:xfrm>
          <a:prstGeom prst="rect">
            <a:avLst/>
          </a:prstGeom>
          <a:noFill/>
        </p:spPr>
        <p:txBody>
          <a:bodyPr wrap="square" rtlCol="0">
            <a:spAutoFit/>
          </a:bodyPr>
          <a:lstStyle/>
          <a:p>
            <a:pPr marL="285750" indent="-285750">
              <a:buFont typeface="Arial" panose="020B0604020202020204" pitchFamily="34" charset="0"/>
              <a:buChar char="•"/>
            </a:pPr>
            <a:r>
              <a:rPr lang="en-US" dirty="0"/>
              <a:t>22 sampling sites</a:t>
            </a:r>
          </a:p>
          <a:p>
            <a:pPr marL="742950" lvl="1" indent="-285750">
              <a:buFont typeface="Arial" panose="020B0604020202020204" pitchFamily="34" charset="0"/>
              <a:buChar char="•"/>
            </a:pPr>
            <a:r>
              <a:rPr lang="en-US" dirty="0"/>
              <a:t>15 Estuarine </a:t>
            </a:r>
          </a:p>
          <a:p>
            <a:pPr marL="285750" indent="-285750">
              <a:buFont typeface="Arial" panose="020B0604020202020204" pitchFamily="34" charset="0"/>
              <a:buChar char="•"/>
            </a:pPr>
            <a:r>
              <a:rPr lang="en-US" dirty="0"/>
              <a:t>4-month sampling period</a:t>
            </a:r>
          </a:p>
          <a:p>
            <a:endParaRPr lang="en-US" dirty="0"/>
          </a:p>
          <a:p>
            <a:r>
              <a:rPr lang="en-US" u="sng" dirty="0"/>
              <a:t>Site Measurements </a:t>
            </a:r>
          </a:p>
          <a:p>
            <a:pPr marL="285750" indent="-285750">
              <a:buFont typeface="Arial" panose="020B0604020202020204" pitchFamily="34" charset="0"/>
              <a:buChar char="•"/>
            </a:pPr>
            <a:r>
              <a:rPr lang="en-US" dirty="0"/>
              <a:t>Measured dissolved oxygen</a:t>
            </a:r>
          </a:p>
          <a:p>
            <a:pPr marL="285750" indent="-285750">
              <a:buFont typeface="Arial" panose="020B0604020202020204" pitchFamily="34" charset="0"/>
              <a:buChar char="•"/>
            </a:pPr>
            <a:r>
              <a:rPr lang="en-US" dirty="0"/>
              <a:t>Temperature</a:t>
            </a:r>
          </a:p>
          <a:p>
            <a:pPr marL="285750" indent="-285750">
              <a:buFont typeface="Arial" panose="020B0604020202020204" pitchFamily="34" charset="0"/>
              <a:buChar char="•"/>
            </a:pPr>
            <a:r>
              <a:rPr lang="en-US" dirty="0"/>
              <a:t>Salinity</a:t>
            </a:r>
          </a:p>
          <a:p>
            <a:endParaRPr lang="en-US" dirty="0"/>
          </a:p>
          <a:p>
            <a:r>
              <a:rPr lang="en-US" u="sng" dirty="0"/>
              <a:t>Laboratory Assays</a:t>
            </a:r>
          </a:p>
          <a:p>
            <a:pPr marL="285750" indent="-285750">
              <a:buFont typeface="Arial" panose="020B0604020202020204" pitchFamily="34" charset="0"/>
              <a:buChar char="•"/>
            </a:pPr>
            <a:r>
              <a:rPr lang="en-US" dirty="0"/>
              <a:t>Legiolert – to identify </a:t>
            </a:r>
            <a:r>
              <a:rPr lang="en-US" i="1" dirty="0"/>
              <a:t>L. pnuemophila</a:t>
            </a:r>
          </a:p>
          <a:p>
            <a:pPr marL="285750" indent="-285750">
              <a:buFont typeface="Arial" panose="020B0604020202020204" pitchFamily="34" charset="0"/>
              <a:buChar char="•"/>
            </a:pPr>
            <a:r>
              <a:rPr lang="en-US" dirty="0"/>
              <a:t>Enterolert – to identify </a:t>
            </a:r>
            <a:r>
              <a:rPr lang="en-US" i="1" dirty="0"/>
              <a:t>enterococcus </a:t>
            </a:r>
          </a:p>
          <a:p>
            <a:pPr marL="285750" indent="-285750">
              <a:buFont typeface="Arial" panose="020B0604020202020204" pitchFamily="34" charset="0"/>
              <a:buChar char="•"/>
            </a:pPr>
            <a:r>
              <a:rPr lang="en-US" dirty="0" err="1"/>
              <a:t>Strerivex</a:t>
            </a:r>
            <a:r>
              <a:rPr lang="en-US" dirty="0"/>
              <a:t> filtered samples for DNA analysis</a:t>
            </a:r>
          </a:p>
          <a:p>
            <a:pPr marL="285750" indent="-285750">
              <a:buFont typeface="Arial" panose="020B0604020202020204" pitchFamily="34" charset="0"/>
              <a:buChar char="•"/>
            </a:pPr>
            <a:endParaRPr lang="en-US" dirty="0"/>
          </a:p>
          <a:p>
            <a:pPr lvl="1"/>
            <a:endParaRPr lang="en-US" dirty="0"/>
          </a:p>
          <a:p>
            <a:endParaRPr lang="en-US" dirty="0"/>
          </a:p>
        </p:txBody>
      </p:sp>
      <p:sp>
        <p:nvSpPr>
          <p:cNvPr id="24" name="Rectangle 23">
            <a:extLst>
              <a:ext uri="{FF2B5EF4-FFF2-40B4-BE49-F238E27FC236}">
                <a16:creationId xmlns:a16="http://schemas.microsoft.com/office/drawing/2014/main" id="{12EFFCD3-C846-FA4F-8834-1FB4BA22C0BC}"/>
              </a:ext>
            </a:extLst>
          </p:cNvPr>
          <p:cNvSpPr/>
          <p:nvPr/>
        </p:nvSpPr>
        <p:spPr>
          <a:xfrm>
            <a:off x="9427779" y="0"/>
            <a:ext cx="2764220" cy="1355835"/>
          </a:xfrm>
          <a:prstGeom prst="rect">
            <a:avLst/>
          </a:prstGeom>
          <a:solidFill>
            <a:schemeClr val="accent1">
              <a:alpha val="63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ysClr val="windowText" lastClr="000000"/>
              </a:solidFill>
            </a:endParaRPr>
          </a:p>
        </p:txBody>
      </p:sp>
      <p:sp>
        <p:nvSpPr>
          <p:cNvPr id="25" name="TextBox 24">
            <a:extLst>
              <a:ext uri="{FF2B5EF4-FFF2-40B4-BE49-F238E27FC236}">
                <a16:creationId xmlns:a16="http://schemas.microsoft.com/office/drawing/2014/main" id="{25B15222-1566-DE40-AB0B-554ECB6A77AE}"/>
              </a:ext>
            </a:extLst>
          </p:cNvPr>
          <p:cNvSpPr txBox="1"/>
          <p:nvPr/>
        </p:nvSpPr>
        <p:spPr>
          <a:xfrm>
            <a:off x="9427778" y="493251"/>
            <a:ext cx="2695493" cy="369332"/>
          </a:xfrm>
          <a:prstGeom prst="rect">
            <a:avLst/>
          </a:prstGeom>
          <a:noFill/>
        </p:spPr>
        <p:txBody>
          <a:bodyPr wrap="square" rtlCol="0">
            <a:spAutoFit/>
          </a:bodyPr>
          <a:lstStyle/>
          <a:p>
            <a:pPr algn="ctr"/>
            <a:r>
              <a:rPr lang="en-US" dirty="0">
                <a:latin typeface="Garamond" panose="02020404030301010803" pitchFamily="18" charset="0"/>
              </a:rPr>
              <a:t>Zoom Pop-out here</a:t>
            </a:r>
          </a:p>
        </p:txBody>
      </p:sp>
      <p:sp>
        <p:nvSpPr>
          <p:cNvPr id="10" name="TextBox 9">
            <a:extLst>
              <a:ext uri="{FF2B5EF4-FFF2-40B4-BE49-F238E27FC236}">
                <a16:creationId xmlns:a16="http://schemas.microsoft.com/office/drawing/2014/main" id="{B9290569-415C-B74D-84A4-77D9C5DBC70D}"/>
              </a:ext>
            </a:extLst>
          </p:cNvPr>
          <p:cNvSpPr txBox="1"/>
          <p:nvPr/>
        </p:nvSpPr>
        <p:spPr>
          <a:xfrm>
            <a:off x="7330317" y="3160565"/>
            <a:ext cx="1469571" cy="1200329"/>
          </a:xfrm>
          <a:prstGeom prst="rect">
            <a:avLst/>
          </a:prstGeom>
          <a:noFill/>
        </p:spPr>
        <p:txBody>
          <a:bodyPr wrap="square" rtlCol="0">
            <a:spAutoFit/>
          </a:bodyPr>
          <a:lstStyle/>
          <a:p>
            <a:r>
              <a:rPr lang="en-US" dirty="0"/>
              <a:t>East River and Western Long Island Sound</a:t>
            </a:r>
          </a:p>
        </p:txBody>
      </p:sp>
    </p:spTree>
    <p:extLst>
      <p:ext uri="{BB962C8B-B14F-4D97-AF65-F5344CB8AC3E}">
        <p14:creationId xmlns:p14="http://schemas.microsoft.com/office/powerpoint/2010/main" val="14963034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4112" name="Rectangle 142">
            <a:extLst>
              <a:ext uri="{FF2B5EF4-FFF2-40B4-BE49-F238E27FC236}">
                <a16:creationId xmlns:a16="http://schemas.microsoft.com/office/drawing/2014/main" id="{65AA882E-B69B-42F1-9E49-C35F21A65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13" name="Rectangle 144">
            <a:extLst>
              <a:ext uri="{FF2B5EF4-FFF2-40B4-BE49-F238E27FC236}">
                <a16:creationId xmlns:a16="http://schemas.microsoft.com/office/drawing/2014/main" id="{4352F524-D6A9-4DFE-A501-EABBE71E30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9719"/>
            <a:ext cx="12192000" cy="68800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14" name="Freeform: Shape 146">
            <a:extLst>
              <a:ext uri="{FF2B5EF4-FFF2-40B4-BE49-F238E27FC236}">
                <a16:creationId xmlns:a16="http://schemas.microsoft.com/office/drawing/2014/main" id="{7E9E4095-DEAD-42A9-A190-1CF5AC76CE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04522" y="-2139"/>
            <a:ext cx="5869355" cy="6858000"/>
          </a:xfrm>
          <a:custGeom>
            <a:avLst/>
            <a:gdLst>
              <a:gd name="connsiteX0" fmla="*/ 0 w 12192000"/>
              <a:gd name="connsiteY0" fmla="*/ 6854090 h 6858000"/>
              <a:gd name="connsiteX1" fmla="*/ 6168014 w 12192000"/>
              <a:gd name="connsiteY1" fmla="*/ 6854090 h 6858000"/>
              <a:gd name="connsiteX2" fmla="*/ 6322645 w 12192000"/>
              <a:gd name="connsiteY2" fmla="*/ 6858000 h 6858000"/>
              <a:gd name="connsiteX3" fmla="*/ 0 w 12192000"/>
              <a:gd name="connsiteY3" fmla="*/ 6858000 h 6858000"/>
              <a:gd name="connsiteX4" fmla="*/ 6477289 w 12192000"/>
              <a:gd name="connsiteY4" fmla="*/ 0 h 6858000"/>
              <a:gd name="connsiteX5" fmla="*/ 12192000 w 12192000"/>
              <a:gd name="connsiteY5" fmla="*/ 0 h 6858000"/>
              <a:gd name="connsiteX6" fmla="*/ 12192000 w 12192000"/>
              <a:gd name="connsiteY6" fmla="*/ 6858000 h 6858000"/>
              <a:gd name="connsiteX7" fmla="*/ 6322645 w 12192000"/>
              <a:gd name="connsiteY7" fmla="*/ 6858000 h 6858000"/>
              <a:gd name="connsiteX8" fmla="*/ 9753600 w 12192000"/>
              <a:gd name="connsiteY8" fmla="*/ 3427045 h 6858000"/>
              <a:gd name="connsiteX9" fmla="*/ 6499201 w 12192000"/>
              <a:gd name="connsiteY9" fmla="*/ 554 h 6858000"/>
              <a:gd name="connsiteX0" fmla="*/ 0 w 12192000"/>
              <a:gd name="connsiteY0" fmla="*/ 6858000 h 6858000"/>
              <a:gd name="connsiteX1" fmla="*/ 6168014 w 12192000"/>
              <a:gd name="connsiteY1" fmla="*/ 6854090 h 6858000"/>
              <a:gd name="connsiteX2" fmla="*/ 6322645 w 12192000"/>
              <a:gd name="connsiteY2" fmla="*/ 6858000 h 6858000"/>
              <a:gd name="connsiteX3" fmla="*/ 0 w 12192000"/>
              <a:gd name="connsiteY3" fmla="*/ 6858000 h 6858000"/>
              <a:gd name="connsiteX4" fmla="*/ 6477289 w 12192000"/>
              <a:gd name="connsiteY4" fmla="*/ 0 h 6858000"/>
              <a:gd name="connsiteX5" fmla="*/ 12192000 w 12192000"/>
              <a:gd name="connsiteY5" fmla="*/ 0 h 6858000"/>
              <a:gd name="connsiteX6" fmla="*/ 12192000 w 12192000"/>
              <a:gd name="connsiteY6" fmla="*/ 6858000 h 6858000"/>
              <a:gd name="connsiteX7" fmla="*/ 6322645 w 12192000"/>
              <a:gd name="connsiteY7" fmla="*/ 6858000 h 6858000"/>
              <a:gd name="connsiteX8" fmla="*/ 9753600 w 12192000"/>
              <a:gd name="connsiteY8" fmla="*/ 3427045 h 6858000"/>
              <a:gd name="connsiteX9" fmla="*/ 6499201 w 12192000"/>
              <a:gd name="connsiteY9" fmla="*/ 554 h 6858000"/>
              <a:gd name="connsiteX10" fmla="*/ 6477289 w 12192000"/>
              <a:gd name="connsiteY10" fmla="*/ 0 h 6858000"/>
              <a:gd name="connsiteX0" fmla="*/ 154631 w 6023986"/>
              <a:gd name="connsiteY0" fmla="*/ 6858000 h 6858000"/>
              <a:gd name="connsiteX1" fmla="*/ 0 w 6023986"/>
              <a:gd name="connsiteY1" fmla="*/ 6854090 h 6858000"/>
              <a:gd name="connsiteX2" fmla="*/ 154631 w 6023986"/>
              <a:gd name="connsiteY2" fmla="*/ 6858000 h 6858000"/>
              <a:gd name="connsiteX3" fmla="*/ 309275 w 6023986"/>
              <a:gd name="connsiteY3" fmla="*/ 0 h 6858000"/>
              <a:gd name="connsiteX4" fmla="*/ 6023986 w 6023986"/>
              <a:gd name="connsiteY4" fmla="*/ 0 h 6858000"/>
              <a:gd name="connsiteX5" fmla="*/ 6023986 w 6023986"/>
              <a:gd name="connsiteY5" fmla="*/ 6858000 h 6858000"/>
              <a:gd name="connsiteX6" fmla="*/ 154631 w 6023986"/>
              <a:gd name="connsiteY6" fmla="*/ 6858000 h 6858000"/>
              <a:gd name="connsiteX7" fmla="*/ 3585586 w 6023986"/>
              <a:gd name="connsiteY7" fmla="*/ 3427045 h 6858000"/>
              <a:gd name="connsiteX8" fmla="*/ 331187 w 6023986"/>
              <a:gd name="connsiteY8" fmla="*/ 554 h 6858000"/>
              <a:gd name="connsiteX9" fmla="*/ 309275 w 6023986"/>
              <a:gd name="connsiteY9" fmla="*/ 0 h 6858000"/>
              <a:gd name="connsiteX0" fmla="*/ 154644 w 5869355"/>
              <a:gd name="connsiteY0" fmla="*/ 0 h 6858000"/>
              <a:gd name="connsiteX1" fmla="*/ 5869355 w 5869355"/>
              <a:gd name="connsiteY1" fmla="*/ 0 h 6858000"/>
              <a:gd name="connsiteX2" fmla="*/ 5869355 w 5869355"/>
              <a:gd name="connsiteY2" fmla="*/ 6858000 h 6858000"/>
              <a:gd name="connsiteX3" fmla="*/ 0 w 5869355"/>
              <a:gd name="connsiteY3" fmla="*/ 6858000 h 6858000"/>
              <a:gd name="connsiteX4" fmla="*/ 3430955 w 5869355"/>
              <a:gd name="connsiteY4" fmla="*/ 3427045 h 6858000"/>
              <a:gd name="connsiteX5" fmla="*/ 176556 w 5869355"/>
              <a:gd name="connsiteY5" fmla="*/ 554 h 6858000"/>
              <a:gd name="connsiteX6" fmla="*/ 154644 w 5869355"/>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69355" h="6858000">
                <a:moveTo>
                  <a:pt x="154644" y="0"/>
                </a:moveTo>
                <a:lnTo>
                  <a:pt x="5869355" y="0"/>
                </a:lnTo>
                <a:lnTo>
                  <a:pt x="5869355" y="6858000"/>
                </a:lnTo>
                <a:lnTo>
                  <a:pt x="0" y="6858000"/>
                </a:lnTo>
                <a:cubicBezTo>
                  <a:pt x="1894864" y="6858000"/>
                  <a:pt x="3430955" y="5321909"/>
                  <a:pt x="3430955" y="3427045"/>
                </a:cubicBezTo>
                <a:cubicBezTo>
                  <a:pt x="3430955" y="1591396"/>
                  <a:pt x="1989370" y="92446"/>
                  <a:pt x="176556" y="554"/>
                </a:cubicBezTo>
                <a:lnTo>
                  <a:pt x="154644" y="0"/>
                </a:lnTo>
                <a:close/>
              </a:path>
            </a:pathLst>
          </a:custGeom>
          <a:solidFill>
            <a:schemeClr val="accent2">
              <a:lumMod val="75000"/>
              <a:alpha val="7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15" name="Freeform: Shape 148">
            <a:extLst>
              <a:ext uri="{FF2B5EF4-FFF2-40B4-BE49-F238E27FC236}">
                <a16:creationId xmlns:a16="http://schemas.microsoft.com/office/drawing/2014/main" id="{EEA6940C-7B33-485C-95CC-3808F1E9F5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702150"/>
            <a:ext cx="11500196" cy="5158178"/>
          </a:xfrm>
          <a:custGeom>
            <a:avLst/>
            <a:gdLst>
              <a:gd name="connsiteX0" fmla="*/ 3421060 w 11500196"/>
              <a:gd name="connsiteY0" fmla="*/ 0 h 5130711"/>
              <a:gd name="connsiteX1" fmla="*/ 11500196 w 11500196"/>
              <a:gd name="connsiteY1" fmla="*/ 3829 h 5130711"/>
              <a:gd name="connsiteX2" fmla="*/ 11500196 w 11500196"/>
              <a:gd name="connsiteY2" fmla="*/ 4650876 h 5130711"/>
              <a:gd name="connsiteX3" fmla="*/ 10162309 w 11500196"/>
              <a:gd name="connsiteY3" fmla="*/ 4650876 h 5130711"/>
              <a:gd name="connsiteX4" fmla="*/ 10162309 w 11500196"/>
              <a:gd name="connsiteY4" fmla="*/ 5130711 h 5130711"/>
              <a:gd name="connsiteX5" fmla="*/ 0 w 11500196"/>
              <a:gd name="connsiteY5" fmla="*/ 5130711 h 5130711"/>
              <a:gd name="connsiteX6" fmla="*/ 0 w 11500196"/>
              <a:gd name="connsiteY6" fmla="*/ 4650876 h 5130711"/>
              <a:gd name="connsiteX7" fmla="*/ 0 w 11500196"/>
              <a:gd name="connsiteY7" fmla="*/ 3356734 h 5130711"/>
              <a:gd name="connsiteX8" fmla="*/ 6190 w 11500196"/>
              <a:gd name="connsiteY8" fmla="*/ 3356734 h 5130711"/>
              <a:gd name="connsiteX9" fmla="*/ 7818 w 11500196"/>
              <a:gd name="connsiteY9" fmla="*/ 3016262 h 5130711"/>
              <a:gd name="connsiteX10" fmla="*/ 3421060 w 11500196"/>
              <a:gd name="connsiteY10" fmla="*/ 0 h 5130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500196" h="5130711">
                <a:moveTo>
                  <a:pt x="3421060" y="0"/>
                </a:moveTo>
                <a:lnTo>
                  <a:pt x="11500196" y="3829"/>
                </a:lnTo>
                <a:lnTo>
                  <a:pt x="11500196" y="4650876"/>
                </a:lnTo>
                <a:lnTo>
                  <a:pt x="10162309" y="4650876"/>
                </a:lnTo>
                <a:lnTo>
                  <a:pt x="10162309" y="5130711"/>
                </a:lnTo>
                <a:lnTo>
                  <a:pt x="0" y="5130711"/>
                </a:lnTo>
                <a:lnTo>
                  <a:pt x="0" y="4650876"/>
                </a:lnTo>
                <a:lnTo>
                  <a:pt x="0" y="3356734"/>
                </a:lnTo>
                <a:lnTo>
                  <a:pt x="6190" y="3356734"/>
                </a:lnTo>
                <a:lnTo>
                  <a:pt x="7818" y="3016262"/>
                </a:lnTo>
                <a:cubicBezTo>
                  <a:pt x="183518" y="1322073"/>
                  <a:pt x="1644625" y="0"/>
                  <a:pt x="3421060" y="0"/>
                </a:cubicBezTo>
                <a:close/>
              </a:path>
            </a:pathLst>
          </a:custGeom>
          <a:solidFill>
            <a:schemeClr val="accent2">
              <a:lumMod val="60000"/>
              <a:lumOff val="4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Content Placeholder 5">
            <a:extLst>
              <a:ext uri="{FF2B5EF4-FFF2-40B4-BE49-F238E27FC236}">
                <a16:creationId xmlns:a16="http://schemas.microsoft.com/office/drawing/2014/main" id="{D4CC56AD-6D79-B64F-A490-9479C60E31E9}"/>
              </a:ext>
            </a:extLst>
          </p:cNvPr>
          <p:cNvSpPr txBox="1">
            <a:spLocks/>
          </p:cNvSpPr>
          <p:nvPr/>
        </p:nvSpPr>
        <p:spPr>
          <a:xfrm>
            <a:off x="1042096" y="157921"/>
            <a:ext cx="9914860" cy="2216569"/>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Clr>
                <a:schemeClr val="accent5"/>
              </a:buClr>
              <a:buFont typeface="Arial" panose="020B0604020202020204" pitchFamily="34" charset="0"/>
              <a:buChar char="•"/>
              <a:defRPr sz="2000" kern="1200">
                <a:solidFill>
                  <a:schemeClr val="tx2"/>
                </a:solidFill>
                <a:latin typeface="+mn-lt"/>
                <a:ea typeface="+mn-ea"/>
                <a:cs typeface="+mn-cs"/>
              </a:defRPr>
            </a:lvl1pPr>
            <a:lvl2pPr marL="685800" indent="-228600" algn="l" defTabSz="914400" rtl="0" eaLnBrk="1" latinLnBrk="0" hangingPunct="1">
              <a:lnSpc>
                <a:spcPct val="120000"/>
              </a:lnSpc>
              <a:spcBef>
                <a:spcPts val="500"/>
              </a:spcBef>
              <a:buClr>
                <a:schemeClr val="accent5"/>
              </a:buClr>
              <a:buFont typeface="Arial" panose="020B0604020202020204" pitchFamily="34" charset="0"/>
              <a:buChar char="•"/>
              <a:defRPr sz="1800" kern="1200">
                <a:solidFill>
                  <a:schemeClr val="tx2"/>
                </a:solidFill>
                <a:latin typeface="+mn-lt"/>
                <a:ea typeface="+mn-ea"/>
                <a:cs typeface="+mn-cs"/>
              </a:defRPr>
            </a:lvl2pPr>
            <a:lvl3pPr marL="1143000" indent="-228600" algn="l" defTabSz="914400" rtl="0" eaLnBrk="1" latinLnBrk="0" hangingPunct="1">
              <a:lnSpc>
                <a:spcPct val="120000"/>
              </a:lnSpc>
              <a:spcBef>
                <a:spcPts val="500"/>
              </a:spcBef>
              <a:buClr>
                <a:schemeClr val="accent5"/>
              </a:buClr>
              <a:buFont typeface="Arial" panose="020B0604020202020204" pitchFamily="34" charset="0"/>
              <a:buChar char="•"/>
              <a:defRPr sz="1600" kern="1200">
                <a:solidFill>
                  <a:schemeClr val="tx2"/>
                </a:solidFill>
                <a:latin typeface="+mn-lt"/>
                <a:ea typeface="+mn-ea"/>
                <a:cs typeface="+mn-cs"/>
              </a:defRPr>
            </a:lvl3pPr>
            <a:lvl4pPr marL="1600200" indent="-228600" algn="l" defTabSz="914400" rtl="0" eaLnBrk="1" latinLnBrk="0" hangingPunct="1">
              <a:lnSpc>
                <a:spcPct val="120000"/>
              </a:lnSpc>
              <a:spcBef>
                <a:spcPts val="500"/>
              </a:spcBef>
              <a:buClr>
                <a:schemeClr val="accent5"/>
              </a:buClr>
              <a:buFont typeface="Arial" panose="020B0604020202020204" pitchFamily="34" charset="0"/>
              <a:buChar char="•"/>
              <a:defRPr sz="1400" kern="1200">
                <a:solidFill>
                  <a:schemeClr val="tx2"/>
                </a:solidFill>
                <a:latin typeface="+mn-lt"/>
                <a:ea typeface="+mn-ea"/>
                <a:cs typeface="+mn-cs"/>
              </a:defRPr>
            </a:lvl4pPr>
            <a:lvl5pPr marL="2057400" indent="-228600" algn="l" defTabSz="914400" rtl="0" eaLnBrk="1" latinLnBrk="0" hangingPunct="1">
              <a:lnSpc>
                <a:spcPct val="120000"/>
              </a:lnSpc>
              <a:spcBef>
                <a:spcPts val="500"/>
              </a:spcBef>
              <a:buClr>
                <a:schemeClr val="accent5"/>
              </a:buClr>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18" name="Title 1">
            <a:extLst>
              <a:ext uri="{FF2B5EF4-FFF2-40B4-BE49-F238E27FC236}">
                <a16:creationId xmlns:a16="http://schemas.microsoft.com/office/drawing/2014/main" id="{5D2C53B8-38E6-BB4E-BA5C-96969427508B}"/>
              </a:ext>
            </a:extLst>
          </p:cNvPr>
          <p:cNvSpPr>
            <a:spLocks noGrp="1"/>
          </p:cNvSpPr>
          <p:nvPr>
            <p:ph type="title"/>
          </p:nvPr>
        </p:nvSpPr>
        <p:spPr>
          <a:xfrm>
            <a:off x="691805" y="142985"/>
            <a:ext cx="6941026" cy="2471644"/>
          </a:xfrm>
        </p:spPr>
        <p:txBody>
          <a:bodyPr>
            <a:normAutofit fontScale="90000"/>
          </a:bodyPr>
          <a:lstStyle/>
          <a:p>
            <a:r>
              <a:rPr lang="en-US" b="1" dirty="0">
                <a:solidFill>
                  <a:srgbClr val="FFFFFF"/>
                </a:solidFill>
              </a:rPr>
              <a:t>Is Legionella occurrence connected to patterns of sewage in the urban coastal environment?</a:t>
            </a:r>
          </a:p>
        </p:txBody>
      </p:sp>
      <p:sp>
        <p:nvSpPr>
          <p:cNvPr id="9" name="TextBox 8">
            <a:extLst>
              <a:ext uri="{FF2B5EF4-FFF2-40B4-BE49-F238E27FC236}">
                <a16:creationId xmlns:a16="http://schemas.microsoft.com/office/drawing/2014/main" id="{CC576097-BF2E-E845-B673-8DC94F9A2899}"/>
              </a:ext>
            </a:extLst>
          </p:cNvPr>
          <p:cNvSpPr txBox="1"/>
          <p:nvPr/>
        </p:nvSpPr>
        <p:spPr>
          <a:xfrm>
            <a:off x="1740310" y="2890684"/>
            <a:ext cx="6666271" cy="646331"/>
          </a:xfrm>
          <a:prstGeom prst="rect">
            <a:avLst/>
          </a:prstGeom>
          <a:noFill/>
        </p:spPr>
        <p:txBody>
          <a:bodyPr wrap="square" rtlCol="0">
            <a:spAutoFit/>
          </a:bodyPr>
          <a:lstStyle/>
          <a:p>
            <a:endParaRPr lang="en-US" dirty="0"/>
          </a:p>
          <a:p>
            <a:endParaRPr lang="en-US" dirty="0"/>
          </a:p>
        </p:txBody>
      </p:sp>
      <p:pic>
        <p:nvPicPr>
          <p:cNvPr id="21" name="Content Placeholder 4" descr="A body of water with a city in the background&#10;&#10;Description automatically generated with medium confidence">
            <a:extLst>
              <a:ext uri="{FF2B5EF4-FFF2-40B4-BE49-F238E27FC236}">
                <a16:creationId xmlns:a16="http://schemas.microsoft.com/office/drawing/2014/main" id="{6BA7A8A5-E0F4-D249-9863-9A592FDDCACE}"/>
              </a:ext>
            </a:extLst>
          </p:cNvPr>
          <p:cNvPicPr>
            <a:picLocks noChangeAspect="1"/>
          </p:cNvPicPr>
          <p:nvPr/>
        </p:nvPicPr>
        <p:blipFill rotWithShape="1">
          <a:blip r:embed="rId3"/>
          <a:srcRect t="39868" r="3" b="3"/>
          <a:stretch/>
        </p:blipFill>
        <p:spPr>
          <a:xfrm>
            <a:off x="9060464" y="4367047"/>
            <a:ext cx="3131535" cy="2510671"/>
          </a:xfrm>
          <a:prstGeom prst="rect">
            <a:avLst/>
          </a:prstGeom>
        </p:spPr>
      </p:pic>
      <p:pic>
        <p:nvPicPr>
          <p:cNvPr id="22" name="Shape 103">
            <a:extLst>
              <a:ext uri="{FF2B5EF4-FFF2-40B4-BE49-F238E27FC236}">
                <a16:creationId xmlns:a16="http://schemas.microsoft.com/office/drawing/2014/main" id="{5D763D92-EF45-3443-B1F0-6E21969DB13E}"/>
              </a:ext>
            </a:extLst>
          </p:cNvPr>
          <p:cNvPicPr preferRelativeResize="0"/>
          <p:nvPr/>
        </p:nvPicPr>
        <p:blipFill rotWithShape="1">
          <a:blip r:embed="rId4"/>
          <a:srcRect l="1125" r="18427" b="3"/>
          <a:stretch/>
        </p:blipFill>
        <p:spPr>
          <a:xfrm>
            <a:off x="9050481" y="1684760"/>
            <a:ext cx="3131535" cy="2672428"/>
          </a:xfrm>
          <a:prstGeom prst="rect">
            <a:avLst/>
          </a:prstGeom>
          <a:noFill/>
        </p:spPr>
      </p:pic>
      <p:sp>
        <p:nvSpPr>
          <p:cNvPr id="23" name="TextBox 22">
            <a:extLst>
              <a:ext uri="{FF2B5EF4-FFF2-40B4-BE49-F238E27FC236}">
                <a16:creationId xmlns:a16="http://schemas.microsoft.com/office/drawing/2014/main" id="{C3E6E750-B80F-BD48-A760-FA86330637D7}"/>
              </a:ext>
            </a:extLst>
          </p:cNvPr>
          <p:cNvSpPr txBox="1"/>
          <p:nvPr/>
        </p:nvSpPr>
        <p:spPr>
          <a:xfrm>
            <a:off x="681821" y="2532411"/>
            <a:ext cx="4864608" cy="1477328"/>
          </a:xfrm>
          <a:prstGeom prst="rect">
            <a:avLst/>
          </a:prstGeom>
          <a:noFill/>
        </p:spPr>
        <p:txBody>
          <a:bodyPr wrap="square" rtlCol="0">
            <a:spAutoFit/>
          </a:bodyPr>
          <a:lstStyle/>
          <a:p>
            <a:pPr marL="285750" indent="-285750">
              <a:buFont typeface="Arial" panose="020B0604020202020204" pitchFamily="34" charset="0"/>
              <a:buChar char="•"/>
            </a:pPr>
            <a:r>
              <a:rPr lang="en-US" dirty="0"/>
              <a:t>22 sampling sites</a:t>
            </a:r>
          </a:p>
          <a:p>
            <a:pPr marL="742950" lvl="1" indent="-285750">
              <a:buFont typeface="Arial" panose="020B0604020202020204" pitchFamily="34" charset="0"/>
              <a:buChar char="•"/>
            </a:pPr>
            <a:r>
              <a:rPr lang="en-US" b="1" dirty="0">
                <a:highlight>
                  <a:srgbClr val="FFFF00"/>
                </a:highlight>
              </a:rPr>
              <a:t>15 Estuarine </a:t>
            </a:r>
          </a:p>
          <a:p>
            <a:pPr marL="285750" indent="-285750">
              <a:buFont typeface="Arial" panose="020B0604020202020204" pitchFamily="34" charset="0"/>
              <a:buChar char="•"/>
            </a:pPr>
            <a:endParaRPr lang="en-US" dirty="0"/>
          </a:p>
          <a:p>
            <a:pPr lvl="1"/>
            <a:endParaRPr lang="en-US" dirty="0"/>
          </a:p>
          <a:p>
            <a:endParaRPr lang="en-US" dirty="0"/>
          </a:p>
        </p:txBody>
      </p:sp>
      <p:sp>
        <p:nvSpPr>
          <p:cNvPr id="13" name="Subtitle 2">
            <a:extLst>
              <a:ext uri="{FF2B5EF4-FFF2-40B4-BE49-F238E27FC236}">
                <a16:creationId xmlns:a16="http://schemas.microsoft.com/office/drawing/2014/main" id="{59F24F96-B3C1-F043-A51B-7D96F5D882AC}"/>
              </a:ext>
            </a:extLst>
          </p:cNvPr>
          <p:cNvSpPr txBox="1">
            <a:spLocks/>
          </p:cNvSpPr>
          <p:nvPr/>
        </p:nvSpPr>
        <p:spPr>
          <a:xfrm>
            <a:off x="4261718" y="3271075"/>
            <a:ext cx="3416271" cy="2851819"/>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Clr>
                <a:schemeClr val="accent5"/>
              </a:buClr>
              <a:buFont typeface="Arial" panose="020B0604020202020204" pitchFamily="34" charset="0"/>
              <a:buChar char="•"/>
              <a:defRPr sz="2000" kern="1200">
                <a:solidFill>
                  <a:schemeClr val="tx2"/>
                </a:solidFill>
                <a:latin typeface="+mn-lt"/>
                <a:ea typeface="+mn-ea"/>
                <a:cs typeface="+mn-cs"/>
              </a:defRPr>
            </a:lvl1pPr>
            <a:lvl2pPr marL="685800" indent="-228600" algn="l" defTabSz="914400" rtl="0" eaLnBrk="1" latinLnBrk="0" hangingPunct="1">
              <a:lnSpc>
                <a:spcPct val="120000"/>
              </a:lnSpc>
              <a:spcBef>
                <a:spcPts val="500"/>
              </a:spcBef>
              <a:buClr>
                <a:schemeClr val="accent5"/>
              </a:buClr>
              <a:buFont typeface="Arial" panose="020B0604020202020204" pitchFamily="34" charset="0"/>
              <a:buChar char="•"/>
              <a:defRPr sz="1800" kern="1200">
                <a:solidFill>
                  <a:schemeClr val="tx2"/>
                </a:solidFill>
                <a:latin typeface="+mn-lt"/>
                <a:ea typeface="+mn-ea"/>
                <a:cs typeface="+mn-cs"/>
              </a:defRPr>
            </a:lvl2pPr>
            <a:lvl3pPr marL="1143000" indent="-228600" algn="l" defTabSz="914400" rtl="0" eaLnBrk="1" latinLnBrk="0" hangingPunct="1">
              <a:lnSpc>
                <a:spcPct val="120000"/>
              </a:lnSpc>
              <a:spcBef>
                <a:spcPts val="500"/>
              </a:spcBef>
              <a:buClr>
                <a:schemeClr val="accent5"/>
              </a:buClr>
              <a:buFont typeface="Arial" panose="020B0604020202020204" pitchFamily="34" charset="0"/>
              <a:buChar char="•"/>
              <a:defRPr sz="1600" kern="1200">
                <a:solidFill>
                  <a:schemeClr val="tx2"/>
                </a:solidFill>
                <a:latin typeface="+mn-lt"/>
                <a:ea typeface="+mn-ea"/>
                <a:cs typeface="+mn-cs"/>
              </a:defRPr>
            </a:lvl3pPr>
            <a:lvl4pPr marL="1600200" indent="-228600" algn="l" defTabSz="914400" rtl="0" eaLnBrk="1" latinLnBrk="0" hangingPunct="1">
              <a:lnSpc>
                <a:spcPct val="120000"/>
              </a:lnSpc>
              <a:spcBef>
                <a:spcPts val="500"/>
              </a:spcBef>
              <a:buClr>
                <a:schemeClr val="accent5"/>
              </a:buClr>
              <a:buFont typeface="Arial" panose="020B0604020202020204" pitchFamily="34" charset="0"/>
              <a:buChar char="•"/>
              <a:defRPr sz="1400" kern="1200">
                <a:solidFill>
                  <a:schemeClr val="tx2"/>
                </a:solidFill>
                <a:latin typeface="+mn-lt"/>
                <a:ea typeface="+mn-ea"/>
                <a:cs typeface="+mn-cs"/>
              </a:defRPr>
            </a:lvl4pPr>
            <a:lvl5pPr marL="2057400" indent="-228600" algn="l" defTabSz="914400" rtl="0" eaLnBrk="1" latinLnBrk="0" hangingPunct="1">
              <a:lnSpc>
                <a:spcPct val="120000"/>
              </a:lnSpc>
              <a:spcBef>
                <a:spcPts val="500"/>
              </a:spcBef>
              <a:buClr>
                <a:schemeClr val="accent5"/>
              </a:buClr>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2" name="TextBox 1">
            <a:extLst>
              <a:ext uri="{FF2B5EF4-FFF2-40B4-BE49-F238E27FC236}">
                <a16:creationId xmlns:a16="http://schemas.microsoft.com/office/drawing/2014/main" id="{55EC7D5F-4953-1E47-8ED9-FF928546ADC4}"/>
              </a:ext>
            </a:extLst>
          </p:cNvPr>
          <p:cNvSpPr txBox="1"/>
          <p:nvPr/>
        </p:nvSpPr>
        <p:spPr>
          <a:xfrm>
            <a:off x="732459" y="3808874"/>
            <a:ext cx="5913114" cy="2308324"/>
          </a:xfrm>
          <a:prstGeom prst="rect">
            <a:avLst/>
          </a:prstGeom>
          <a:solidFill>
            <a:schemeClr val="tx2">
              <a:lumMod val="50000"/>
              <a:lumOff val="50000"/>
            </a:schemeClr>
          </a:solidFill>
          <a:ln>
            <a:solidFill>
              <a:schemeClr val="bg1"/>
            </a:solidFill>
          </a:ln>
        </p:spPr>
        <p:txBody>
          <a:bodyPr wrap="square" rtlCol="0">
            <a:spAutoFit/>
          </a:bodyPr>
          <a:lstStyle/>
          <a:p>
            <a:pPr marL="285750" indent="-285750">
              <a:buFont typeface="Arial" panose="020B0604020202020204" pitchFamily="34" charset="0"/>
              <a:buChar char="•"/>
            </a:pPr>
            <a:endParaRPr lang="en-US" b="1" dirty="0"/>
          </a:p>
          <a:p>
            <a:pPr marL="285750" indent="-285750">
              <a:buFont typeface="Arial" panose="020B0604020202020204" pitchFamily="34" charset="0"/>
              <a:buChar char="•"/>
            </a:pPr>
            <a:r>
              <a:rPr lang="en-US" b="1" dirty="0"/>
              <a:t>In estuary, we found a positive correlation between FIB and Legionella (Spearman r= 0.538,  p&lt;0.01)</a:t>
            </a:r>
          </a:p>
          <a:p>
            <a:pPr marL="285750" indent="-285750">
              <a:buFont typeface="Arial" panose="020B0604020202020204" pitchFamily="34" charset="0"/>
              <a:buChar char="•"/>
            </a:pPr>
            <a:endParaRPr lang="en-US" b="1" dirty="0"/>
          </a:p>
          <a:p>
            <a:pPr marL="285750" indent="-285750">
              <a:buFont typeface="Arial" panose="020B0604020202020204" pitchFamily="34" charset="0"/>
              <a:buChar char="•"/>
            </a:pPr>
            <a:endParaRPr lang="en-US" b="1" dirty="0"/>
          </a:p>
          <a:p>
            <a:pPr marL="285750" indent="-285750">
              <a:buFont typeface="Arial" panose="020B0604020202020204" pitchFamily="34" charset="0"/>
              <a:buChar char="•"/>
            </a:pPr>
            <a:r>
              <a:rPr lang="en-US" b="1" dirty="0"/>
              <a:t>We detected </a:t>
            </a:r>
            <a:r>
              <a:rPr lang="en-US" b="1" i="1" dirty="0"/>
              <a:t>L. pnuemophila</a:t>
            </a:r>
            <a:r>
              <a:rPr lang="en-US" b="1" dirty="0"/>
              <a:t> in 51% of estuarine samples. The bacteria were mainly found in low levels</a:t>
            </a:r>
            <a:r>
              <a:rPr lang="en-US" dirty="0"/>
              <a:t>.</a:t>
            </a:r>
          </a:p>
          <a:p>
            <a:endParaRPr lang="en-US" dirty="0"/>
          </a:p>
        </p:txBody>
      </p:sp>
      <p:sp>
        <p:nvSpPr>
          <p:cNvPr id="15" name="Rectangle 14">
            <a:extLst>
              <a:ext uri="{FF2B5EF4-FFF2-40B4-BE49-F238E27FC236}">
                <a16:creationId xmlns:a16="http://schemas.microsoft.com/office/drawing/2014/main" id="{C9D71001-B228-9049-996E-D545795FDC19}"/>
              </a:ext>
            </a:extLst>
          </p:cNvPr>
          <p:cNvSpPr/>
          <p:nvPr/>
        </p:nvSpPr>
        <p:spPr>
          <a:xfrm>
            <a:off x="9427779" y="0"/>
            <a:ext cx="2764220" cy="1355835"/>
          </a:xfrm>
          <a:prstGeom prst="rect">
            <a:avLst/>
          </a:prstGeom>
          <a:solidFill>
            <a:schemeClr val="accent1">
              <a:alpha val="63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ysClr val="windowText" lastClr="000000"/>
              </a:solidFill>
            </a:endParaRPr>
          </a:p>
        </p:txBody>
      </p:sp>
      <p:sp>
        <p:nvSpPr>
          <p:cNvPr id="16" name="TextBox 15">
            <a:extLst>
              <a:ext uri="{FF2B5EF4-FFF2-40B4-BE49-F238E27FC236}">
                <a16:creationId xmlns:a16="http://schemas.microsoft.com/office/drawing/2014/main" id="{36603D9A-B1D2-7B46-85C1-2B2D674A3360}"/>
              </a:ext>
            </a:extLst>
          </p:cNvPr>
          <p:cNvSpPr txBox="1"/>
          <p:nvPr/>
        </p:nvSpPr>
        <p:spPr>
          <a:xfrm>
            <a:off x="9427778" y="493251"/>
            <a:ext cx="2695493" cy="369332"/>
          </a:xfrm>
          <a:prstGeom prst="rect">
            <a:avLst/>
          </a:prstGeom>
          <a:noFill/>
        </p:spPr>
        <p:txBody>
          <a:bodyPr wrap="square" rtlCol="0">
            <a:spAutoFit/>
          </a:bodyPr>
          <a:lstStyle/>
          <a:p>
            <a:pPr algn="ctr"/>
            <a:r>
              <a:rPr lang="en-US" dirty="0">
                <a:latin typeface="Garamond" panose="02020404030301010803" pitchFamily="18" charset="0"/>
              </a:rPr>
              <a:t>Zoom Pop-out here</a:t>
            </a:r>
          </a:p>
        </p:txBody>
      </p:sp>
    </p:spTree>
    <p:extLst>
      <p:ext uri="{BB962C8B-B14F-4D97-AF65-F5344CB8AC3E}">
        <p14:creationId xmlns:p14="http://schemas.microsoft.com/office/powerpoint/2010/main" val="3853614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nodePh="1">
                                  <p:stCondLst>
                                    <p:cond delay="0"/>
                                  </p:stCondLst>
                                  <p:endCondLst>
                                    <p:cond evt="begin" delay="0">
                                      <p:tn val="5"/>
                                    </p:cond>
                                  </p:end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4112" name="Rectangle 142">
            <a:extLst>
              <a:ext uri="{FF2B5EF4-FFF2-40B4-BE49-F238E27FC236}">
                <a16:creationId xmlns:a16="http://schemas.microsoft.com/office/drawing/2014/main" id="{65AA882E-B69B-42F1-9E49-C35F21A65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13" name="Rectangle 144">
            <a:extLst>
              <a:ext uri="{FF2B5EF4-FFF2-40B4-BE49-F238E27FC236}">
                <a16:creationId xmlns:a16="http://schemas.microsoft.com/office/drawing/2014/main" id="{4352F524-D6A9-4DFE-A501-EABBE71E30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9719"/>
            <a:ext cx="12192000" cy="68800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14" name="Freeform: Shape 146">
            <a:extLst>
              <a:ext uri="{FF2B5EF4-FFF2-40B4-BE49-F238E27FC236}">
                <a16:creationId xmlns:a16="http://schemas.microsoft.com/office/drawing/2014/main" id="{7E9E4095-DEAD-42A9-A190-1CF5AC76CE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04522" y="-2139"/>
            <a:ext cx="5869355" cy="6858000"/>
          </a:xfrm>
          <a:custGeom>
            <a:avLst/>
            <a:gdLst>
              <a:gd name="connsiteX0" fmla="*/ 0 w 12192000"/>
              <a:gd name="connsiteY0" fmla="*/ 6854090 h 6858000"/>
              <a:gd name="connsiteX1" fmla="*/ 6168014 w 12192000"/>
              <a:gd name="connsiteY1" fmla="*/ 6854090 h 6858000"/>
              <a:gd name="connsiteX2" fmla="*/ 6322645 w 12192000"/>
              <a:gd name="connsiteY2" fmla="*/ 6858000 h 6858000"/>
              <a:gd name="connsiteX3" fmla="*/ 0 w 12192000"/>
              <a:gd name="connsiteY3" fmla="*/ 6858000 h 6858000"/>
              <a:gd name="connsiteX4" fmla="*/ 6477289 w 12192000"/>
              <a:gd name="connsiteY4" fmla="*/ 0 h 6858000"/>
              <a:gd name="connsiteX5" fmla="*/ 12192000 w 12192000"/>
              <a:gd name="connsiteY5" fmla="*/ 0 h 6858000"/>
              <a:gd name="connsiteX6" fmla="*/ 12192000 w 12192000"/>
              <a:gd name="connsiteY6" fmla="*/ 6858000 h 6858000"/>
              <a:gd name="connsiteX7" fmla="*/ 6322645 w 12192000"/>
              <a:gd name="connsiteY7" fmla="*/ 6858000 h 6858000"/>
              <a:gd name="connsiteX8" fmla="*/ 9753600 w 12192000"/>
              <a:gd name="connsiteY8" fmla="*/ 3427045 h 6858000"/>
              <a:gd name="connsiteX9" fmla="*/ 6499201 w 12192000"/>
              <a:gd name="connsiteY9" fmla="*/ 554 h 6858000"/>
              <a:gd name="connsiteX0" fmla="*/ 0 w 12192000"/>
              <a:gd name="connsiteY0" fmla="*/ 6858000 h 6858000"/>
              <a:gd name="connsiteX1" fmla="*/ 6168014 w 12192000"/>
              <a:gd name="connsiteY1" fmla="*/ 6854090 h 6858000"/>
              <a:gd name="connsiteX2" fmla="*/ 6322645 w 12192000"/>
              <a:gd name="connsiteY2" fmla="*/ 6858000 h 6858000"/>
              <a:gd name="connsiteX3" fmla="*/ 0 w 12192000"/>
              <a:gd name="connsiteY3" fmla="*/ 6858000 h 6858000"/>
              <a:gd name="connsiteX4" fmla="*/ 6477289 w 12192000"/>
              <a:gd name="connsiteY4" fmla="*/ 0 h 6858000"/>
              <a:gd name="connsiteX5" fmla="*/ 12192000 w 12192000"/>
              <a:gd name="connsiteY5" fmla="*/ 0 h 6858000"/>
              <a:gd name="connsiteX6" fmla="*/ 12192000 w 12192000"/>
              <a:gd name="connsiteY6" fmla="*/ 6858000 h 6858000"/>
              <a:gd name="connsiteX7" fmla="*/ 6322645 w 12192000"/>
              <a:gd name="connsiteY7" fmla="*/ 6858000 h 6858000"/>
              <a:gd name="connsiteX8" fmla="*/ 9753600 w 12192000"/>
              <a:gd name="connsiteY8" fmla="*/ 3427045 h 6858000"/>
              <a:gd name="connsiteX9" fmla="*/ 6499201 w 12192000"/>
              <a:gd name="connsiteY9" fmla="*/ 554 h 6858000"/>
              <a:gd name="connsiteX10" fmla="*/ 6477289 w 12192000"/>
              <a:gd name="connsiteY10" fmla="*/ 0 h 6858000"/>
              <a:gd name="connsiteX0" fmla="*/ 154631 w 6023986"/>
              <a:gd name="connsiteY0" fmla="*/ 6858000 h 6858000"/>
              <a:gd name="connsiteX1" fmla="*/ 0 w 6023986"/>
              <a:gd name="connsiteY1" fmla="*/ 6854090 h 6858000"/>
              <a:gd name="connsiteX2" fmla="*/ 154631 w 6023986"/>
              <a:gd name="connsiteY2" fmla="*/ 6858000 h 6858000"/>
              <a:gd name="connsiteX3" fmla="*/ 309275 w 6023986"/>
              <a:gd name="connsiteY3" fmla="*/ 0 h 6858000"/>
              <a:gd name="connsiteX4" fmla="*/ 6023986 w 6023986"/>
              <a:gd name="connsiteY4" fmla="*/ 0 h 6858000"/>
              <a:gd name="connsiteX5" fmla="*/ 6023986 w 6023986"/>
              <a:gd name="connsiteY5" fmla="*/ 6858000 h 6858000"/>
              <a:gd name="connsiteX6" fmla="*/ 154631 w 6023986"/>
              <a:gd name="connsiteY6" fmla="*/ 6858000 h 6858000"/>
              <a:gd name="connsiteX7" fmla="*/ 3585586 w 6023986"/>
              <a:gd name="connsiteY7" fmla="*/ 3427045 h 6858000"/>
              <a:gd name="connsiteX8" fmla="*/ 331187 w 6023986"/>
              <a:gd name="connsiteY8" fmla="*/ 554 h 6858000"/>
              <a:gd name="connsiteX9" fmla="*/ 309275 w 6023986"/>
              <a:gd name="connsiteY9" fmla="*/ 0 h 6858000"/>
              <a:gd name="connsiteX0" fmla="*/ 154644 w 5869355"/>
              <a:gd name="connsiteY0" fmla="*/ 0 h 6858000"/>
              <a:gd name="connsiteX1" fmla="*/ 5869355 w 5869355"/>
              <a:gd name="connsiteY1" fmla="*/ 0 h 6858000"/>
              <a:gd name="connsiteX2" fmla="*/ 5869355 w 5869355"/>
              <a:gd name="connsiteY2" fmla="*/ 6858000 h 6858000"/>
              <a:gd name="connsiteX3" fmla="*/ 0 w 5869355"/>
              <a:gd name="connsiteY3" fmla="*/ 6858000 h 6858000"/>
              <a:gd name="connsiteX4" fmla="*/ 3430955 w 5869355"/>
              <a:gd name="connsiteY4" fmla="*/ 3427045 h 6858000"/>
              <a:gd name="connsiteX5" fmla="*/ 176556 w 5869355"/>
              <a:gd name="connsiteY5" fmla="*/ 554 h 6858000"/>
              <a:gd name="connsiteX6" fmla="*/ 154644 w 5869355"/>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69355" h="6858000">
                <a:moveTo>
                  <a:pt x="154644" y="0"/>
                </a:moveTo>
                <a:lnTo>
                  <a:pt x="5869355" y="0"/>
                </a:lnTo>
                <a:lnTo>
                  <a:pt x="5869355" y="6858000"/>
                </a:lnTo>
                <a:lnTo>
                  <a:pt x="0" y="6858000"/>
                </a:lnTo>
                <a:cubicBezTo>
                  <a:pt x="1894864" y="6858000"/>
                  <a:pt x="3430955" y="5321909"/>
                  <a:pt x="3430955" y="3427045"/>
                </a:cubicBezTo>
                <a:cubicBezTo>
                  <a:pt x="3430955" y="1591396"/>
                  <a:pt x="1989370" y="92446"/>
                  <a:pt x="176556" y="554"/>
                </a:cubicBezTo>
                <a:lnTo>
                  <a:pt x="154644" y="0"/>
                </a:lnTo>
                <a:close/>
              </a:path>
            </a:pathLst>
          </a:custGeom>
          <a:solidFill>
            <a:schemeClr val="accent2">
              <a:lumMod val="75000"/>
              <a:alpha val="7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15" name="Freeform: Shape 148">
            <a:extLst>
              <a:ext uri="{FF2B5EF4-FFF2-40B4-BE49-F238E27FC236}">
                <a16:creationId xmlns:a16="http://schemas.microsoft.com/office/drawing/2014/main" id="{EEA6940C-7B33-485C-95CC-3808F1E9F5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702150"/>
            <a:ext cx="11500196" cy="5158178"/>
          </a:xfrm>
          <a:custGeom>
            <a:avLst/>
            <a:gdLst>
              <a:gd name="connsiteX0" fmla="*/ 3421060 w 11500196"/>
              <a:gd name="connsiteY0" fmla="*/ 0 h 5130711"/>
              <a:gd name="connsiteX1" fmla="*/ 11500196 w 11500196"/>
              <a:gd name="connsiteY1" fmla="*/ 3829 h 5130711"/>
              <a:gd name="connsiteX2" fmla="*/ 11500196 w 11500196"/>
              <a:gd name="connsiteY2" fmla="*/ 4650876 h 5130711"/>
              <a:gd name="connsiteX3" fmla="*/ 10162309 w 11500196"/>
              <a:gd name="connsiteY3" fmla="*/ 4650876 h 5130711"/>
              <a:gd name="connsiteX4" fmla="*/ 10162309 w 11500196"/>
              <a:gd name="connsiteY4" fmla="*/ 5130711 h 5130711"/>
              <a:gd name="connsiteX5" fmla="*/ 0 w 11500196"/>
              <a:gd name="connsiteY5" fmla="*/ 5130711 h 5130711"/>
              <a:gd name="connsiteX6" fmla="*/ 0 w 11500196"/>
              <a:gd name="connsiteY6" fmla="*/ 4650876 h 5130711"/>
              <a:gd name="connsiteX7" fmla="*/ 0 w 11500196"/>
              <a:gd name="connsiteY7" fmla="*/ 3356734 h 5130711"/>
              <a:gd name="connsiteX8" fmla="*/ 6190 w 11500196"/>
              <a:gd name="connsiteY8" fmla="*/ 3356734 h 5130711"/>
              <a:gd name="connsiteX9" fmla="*/ 7818 w 11500196"/>
              <a:gd name="connsiteY9" fmla="*/ 3016262 h 5130711"/>
              <a:gd name="connsiteX10" fmla="*/ 3421060 w 11500196"/>
              <a:gd name="connsiteY10" fmla="*/ 0 h 5130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500196" h="5130711">
                <a:moveTo>
                  <a:pt x="3421060" y="0"/>
                </a:moveTo>
                <a:lnTo>
                  <a:pt x="11500196" y="3829"/>
                </a:lnTo>
                <a:lnTo>
                  <a:pt x="11500196" y="4650876"/>
                </a:lnTo>
                <a:lnTo>
                  <a:pt x="10162309" y="4650876"/>
                </a:lnTo>
                <a:lnTo>
                  <a:pt x="10162309" y="5130711"/>
                </a:lnTo>
                <a:lnTo>
                  <a:pt x="0" y="5130711"/>
                </a:lnTo>
                <a:lnTo>
                  <a:pt x="0" y="4650876"/>
                </a:lnTo>
                <a:lnTo>
                  <a:pt x="0" y="3356734"/>
                </a:lnTo>
                <a:lnTo>
                  <a:pt x="6190" y="3356734"/>
                </a:lnTo>
                <a:lnTo>
                  <a:pt x="7818" y="3016262"/>
                </a:lnTo>
                <a:cubicBezTo>
                  <a:pt x="183518" y="1322073"/>
                  <a:pt x="1644625" y="0"/>
                  <a:pt x="3421060" y="0"/>
                </a:cubicBezTo>
                <a:close/>
              </a:path>
            </a:pathLst>
          </a:custGeom>
          <a:solidFill>
            <a:schemeClr val="accent2">
              <a:lumMod val="60000"/>
              <a:lumOff val="4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Content Placeholder 5">
            <a:extLst>
              <a:ext uri="{FF2B5EF4-FFF2-40B4-BE49-F238E27FC236}">
                <a16:creationId xmlns:a16="http://schemas.microsoft.com/office/drawing/2014/main" id="{D4CC56AD-6D79-B64F-A490-9479C60E31E9}"/>
              </a:ext>
            </a:extLst>
          </p:cNvPr>
          <p:cNvSpPr txBox="1">
            <a:spLocks/>
          </p:cNvSpPr>
          <p:nvPr/>
        </p:nvSpPr>
        <p:spPr>
          <a:xfrm>
            <a:off x="1042096" y="157921"/>
            <a:ext cx="9914860" cy="2216569"/>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Clr>
                <a:schemeClr val="accent5"/>
              </a:buClr>
              <a:buFont typeface="Arial" panose="020B0604020202020204" pitchFamily="34" charset="0"/>
              <a:buChar char="•"/>
              <a:defRPr sz="2000" kern="1200">
                <a:solidFill>
                  <a:schemeClr val="tx2"/>
                </a:solidFill>
                <a:latin typeface="+mn-lt"/>
                <a:ea typeface="+mn-ea"/>
                <a:cs typeface="+mn-cs"/>
              </a:defRPr>
            </a:lvl1pPr>
            <a:lvl2pPr marL="685800" indent="-228600" algn="l" defTabSz="914400" rtl="0" eaLnBrk="1" latinLnBrk="0" hangingPunct="1">
              <a:lnSpc>
                <a:spcPct val="120000"/>
              </a:lnSpc>
              <a:spcBef>
                <a:spcPts val="500"/>
              </a:spcBef>
              <a:buClr>
                <a:schemeClr val="accent5"/>
              </a:buClr>
              <a:buFont typeface="Arial" panose="020B0604020202020204" pitchFamily="34" charset="0"/>
              <a:buChar char="•"/>
              <a:defRPr sz="1800" kern="1200">
                <a:solidFill>
                  <a:schemeClr val="tx2"/>
                </a:solidFill>
                <a:latin typeface="+mn-lt"/>
                <a:ea typeface="+mn-ea"/>
                <a:cs typeface="+mn-cs"/>
              </a:defRPr>
            </a:lvl2pPr>
            <a:lvl3pPr marL="1143000" indent="-228600" algn="l" defTabSz="914400" rtl="0" eaLnBrk="1" latinLnBrk="0" hangingPunct="1">
              <a:lnSpc>
                <a:spcPct val="120000"/>
              </a:lnSpc>
              <a:spcBef>
                <a:spcPts val="500"/>
              </a:spcBef>
              <a:buClr>
                <a:schemeClr val="accent5"/>
              </a:buClr>
              <a:buFont typeface="Arial" panose="020B0604020202020204" pitchFamily="34" charset="0"/>
              <a:buChar char="•"/>
              <a:defRPr sz="1600" kern="1200">
                <a:solidFill>
                  <a:schemeClr val="tx2"/>
                </a:solidFill>
                <a:latin typeface="+mn-lt"/>
                <a:ea typeface="+mn-ea"/>
                <a:cs typeface="+mn-cs"/>
              </a:defRPr>
            </a:lvl3pPr>
            <a:lvl4pPr marL="1600200" indent="-228600" algn="l" defTabSz="914400" rtl="0" eaLnBrk="1" latinLnBrk="0" hangingPunct="1">
              <a:lnSpc>
                <a:spcPct val="120000"/>
              </a:lnSpc>
              <a:spcBef>
                <a:spcPts val="500"/>
              </a:spcBef>
              <a:buClr>
                <a:schemeClr val="accent5"/>
              </a:buClr>
              <a:buFont typeface="Arial" panose="020B0604020202020204" pitchFamily="34" charset="0"/>
              <a:buChar char="•"/>
              <a:defRPr sz="1400" kern="1200">
                <a:solidFill>
                  <a:schemeClr val="tx2"/>
                </a:solidFill>
                <a:latin typeface="+mn-lt"/>
                <a:ea typeface="+mn-ea"/>
                <a:cs typeface="+mn-cs"/>
              </a:defRPr>
            </a:lvl4pPr>
            <a:lvl5pPr marL="2057400" indent="-228600" algn="l" defTabSz="914400" rtl="0" eaLnBrk="1" latinLnBrk="0" hangingPunct="1">
              <a:lnSpc>
                <a:spcPct val="120000"/>
              </a:lnSpc>
              <a:spcBef>
                <a:spcPts val="500"/>
              </a:spcBef>
              <a:buClr>
                <a:schemeClr val="accent5"/>
              </a:buClr>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18" name="Title 1">
            <a:extLst>
              <a:ext uri="{FF2B5EF4-FFF2-40B4-BE49-F238E27FC236}">
                <a16:creationId xmlns:a16="http://schemas.microsoft.com/office/drawing/2014/main" id="{5D2C53B8-38E6-BB4E-BA5C-96969427508B}"/>
              </a:ext>
            </a:extLst>
          </p:cNvPr>
          <p:cNvSpPr>
            <a:spLocks noGrp="1"/>
          </p:cNvSpPr>
          <p:nvPr>
            <p:ph type="title"/>
          </p:nvPr>
        </p:nvSpPr>
        <p:spPr>
          <a:xfrm>
            <a:off x="691805" y="142985"/>
            <a:ext cx="6941026" cy="2471644"/>
          </a:xfrm>
        </p:spPr>
        <p:txBody>
          <a:bodyPr>
            <a:normAutofit fontScale="90000"/>
          </a:bodyPr>
          <a:lstStyle/>
          <a:p>
            <a:r>
              <a:rPr lang="en-US" b="1" dirty="0">
                <a:solidFill>
                  <a:srgbClr val="FFFFFF"/>
                </a:solidFill>
              </a:rPr>
              <a:t>Is Legionella occurrence connected to patterns of sewage in the urban coastal environment?</a:t>
            </a:r>
          </a:p>
        </p:txBody>
      </p:sp>
      <p:pic>
        <p:nvPicPr>
          <p:cNvPr id="21" name="Content Placeholder 4" descr="A body of water with a city in the background&#10;&#10;Description automatically generated with medium confidence">
            <a:extLst>
              <a:ext uri="{FF2B5EF4-FFF2-40B4-BE49-F238E27FC236}">
                <a16:creationId xmlns:a16="http://schemas.microsoft.com/office/drawing/2014/main" id="{6BA7A8A5-E0F4-D249-9863-9A592FDDCACE}"/>
              </a:ext>
            </a:extLst>
          </p:cNvPr>
          <p:cNvPicPr>
            <a:picLocks noChangeAspect="1"/>
          </p:cNvPicPr>
          <p:nvPr/>
        </p:nvPicPr>
        <p:blipFill rotWithShape="1">
          <a:blip r:embed="rId3"/>
          <a:srcRect t="39868" r="3" b="3"/>
          <a:stretch/>
        </p:blipFill>
        <p:spPr>
          <a:xfrm>
            <a:off x="8785024" y="4338409"/>
            <a:ext cx="3406976" cy="2539310"/>
          </a:xfrm>
          <a:prstGeom prst="rect">
            <a:avLst/>
          </a:prstGeom>
        </p:spPr>
      </p:pic>
      <p:pic>
        <p:nvPicPr>
          <p:cNvPr id="22" name="Shape 103">
            <a:extLst>
              <a:ext uri="{FF2B5EF4-FFF2-40B4-BE49-F238E27FC236}">
                <a16:creationId xmlns:a16="http://schemas.microsoft.com/office/drawing/2014/main" id="{5D763D92-EF45-3443-B1F0-6E21969DB13E}"/>
              </a:ext>
            </a:extLst>
          </p:cNvPr>
          <p:cNvPicPr preferRelativeResize="0"/>
          <p:nvPr/>
        </p:nvPicPr>
        <p:blipFill rotWithShape="1">
          <a:blip r:embed="rId4"/>
          <a:srcRect l="1125" r="18427" b="3"/>
          <a:stretch/>
        </p:blipFill>
        <p:spPr>
          <a:xfrm>
            <a:off x="8764674" y="1520278"/>
            <a:ext cx="3440644" cy="2905710"/>
          </a:xfrm>
          <a:prstGeom prst="rect">
            <a:avLst/>
          </a:prstGeom>
          <a:noFill/>
        </p:spPr>
      </p:pic>
      <p:sp>
        <p:nvSpPr>
          <p:cNvPr id="23" name="TextBox 22">
            <a:extLst>
              <a:ext uri="{FF2B5EF4-FFF2-40B4-BE49-F238E27FC236}">
                <a16:creationId xmlns:a16="http://schemas.microsoft.com/office/drawing/2014/main" id="{C3E6E750-B80F-BD48-A760-FA86330637D7}"/>
              </a:ext>
            </a:extLst>
          </p:cNvPr>
          <p:cNvSpPr txBox="1"/>
          <p:nvPr/>
        </p:nvSpPr>
        <p:spPr>
          <a:xfrm>
            <a:off x="681821" y="2532411"/>
            <a:ext cx="4864608" cy="1477328"/>
          </a:xfrm>
          <a:prstGeom prst="rect">
            <a:avLst/>
          </a:prstGeom>
          <a:noFill/>
        </p:spPr>
        <p:txBody>
          <a:bodyPr wrap="square" rtlCol="0">
            <a:spAutoFit/>
          </a:bodyPr>
          <a:lstStyle/>
          <a:p>
            <a:pPr marL="285750" indent="-285750">
              <a:buFont typeface="Arial" panose="020B0604020202020204" pitchFamily="34" charset="0"/>
              <a:buChar char="•"/>
            </a:pPr>
            <a:r>
              <a:rPr lang="en-US" dirty="0"/>
              <a:t>22 sampling sites</a:t>
            </a:r>
          </a:p>
          <a:p>
            <a:pPr marL="742950" lvl="1" indent="-285750">
              <a:buFont typeface="Arial" panose="020B0604020202020204" pitchFamily="34" charset="0"/>
              <a:buChar char="•"/>
            </a:pPr>
            <a:r>
              <a:rPr lang="en-US" b="1" dirty="0">
                <a:highlight>
                  <a:srgbClr val="FFFF00"/>
                </a:highlight>
              </a:rPr>
              <a:t>15 Estuarine </a:t>
            </a:r>
          </a:p>
          <a:p>
            <a:pPr marL="285750" indent="-285750">
              <a:buFont typeface="Arial" panose="020B0604020202020204" pitchFamily="34" charset="0"/>
              <a:buChar char="•"/>
            </a:pPr>
            <a:endParaRPr lang="en-US" dirty="0"/>
          </a:p>
          <a:p>
            <a:pPr lvl="1"/>
            <a:endParaRPr lang="en-US" dirty="0"/>
          </a:p>
          <a:p>
            <a:endParaRPr lang="en-US" dirty="0"/>
          </a:p>
        </p:txBody>
      </p:sp>
      <p:pic>
        <p:nvPicPr>
          <p:cNvPr id="14" name="Picture 13">
            <a:extLst>
              <a:ext uri="{FF2B5EF4-FFF2-40B4-BE49-F238E27FC236}">
                <a16:creationId xmlns:a16="http://schemas.microsoft.com/office/drawing/2014/main" id="{BC845AED-9C01-104A-88F9-362986DB9982}"/>
              </a:ext>
            </a:extLst>
          </p:cNvPr>
          <p:cNvPicPr>
            <a:picLocks noChangeAspect="1"/>
          </p:cNvPicPr>
          <p:nvPr/>
        </p:nvPicPr>
        <p:blipFill>
          <a:blip r:embed="rId5"/>
          <a:stretch>
            <a:fillRect/>
          </a:stretch>
        </p:blipFill>
        <p:spPr>
          <a:xfrm>
            <a:off x="504718" y="3396670"/>
            <a:ext cx="3657600" cy="2387600"/>
          </a:xfrm>
          <a:prstGeom prst="rect">
            <a:avLst/>
          </a:prstGeom>
        </p:spPr>
      </p:pic>
      <p:sp>
        <p:nvSpPr>
          <p:cNvPr id="15" name="Subtitle 2">
            <a:extLst>
              <a:ext uri="{FF2B5EF4-FFF2-40B4-BE49-F238E27FC236}">
                <a16:creationId xmlns:a16="http://schemas.microsoft.com/office/drawing/2014/main" id="{6779B7A2-6C4B-B04B-9F83-0B421517E7DD}"/>
              </a:ext>
            </a:extLst>
          </p:cNvPr>
          <p:cNvSpPr txBox="1">
            <a:spLocks/>
          </p:cNvSpPr>
          <p:nvPr/>
        </p:nvSpPr>
        <p:spPr>
          <a:xfrm>
            <a:off x="4265557" y="3393718"/>
            <a:ext cx="3827662" cy="2387600"/>
          </a:xfrm>
          <a:prstGeom prst="rect">
            <a:avLst/>
          </a:prstGeom>
          <a:solidFill>
            <a:schemeClr val="tx2">
              <a:lumMod val="50000"/>
              <a:lumOff val="50000"/>
            </a:schemeClr>
          </a:solidFill>
          <a:ln>
            <a:solidFill>
              <a:schemeClr val="bg1"/>
            </a:solidFill>
          </a:ln>
        </p:spPr>
        <p:txBody>
          <a:bodyPr vert="horz" lIns="91440" tIns="45720" rIns="91440" bIns="45720" rtlCol="0">
            <a:normAutofit/>
          </a:bodyPr>
          <a:lstStyle>
            <a:lvl1pPr marL="228600" indent="-228600" algn="l" defTabSz="914400" rtl="0" eaLnBrk="1" latinLnBrk="0" hangingPunct="1">
              <a:lnSpc>
                <a:spcPct val="120000"/>
              </a:lnSpc>
              <a:spcBef>
                <a:spcPts val="1000"/>
              </a:spcBef>
              <a:buClr>
                <a:schemeClr val="accent5"/>
              </a:buClr>
              <a:buFont typeface="Arial" panose="020B0604020202020204" pitchFamily="34" charset="0"/>
              <a:buChar char="•"/>
              <a:defRPr sz="2000" kern="1200">
                <a:solidFill>
                  <a:schemeClr val="tx2"/>
                </a:solidFill>
                <a:latin typeface="+mn-lt"/>
                <a:ea typeface="+mn-ea"/>
                <a:cs typeface="+mn-cs"/>
              </a:defRPr>
            </a:lvl1pPr>
            <a:lvl2pPr marL="685800" indent="-228600" algn="l" defTabSz="914400" rtl="0" eaLnBrk="1" latinLnBrk="0" hangingPunct="1">
              <a:lnSpc>
                <a:spcPct val="120000"/>
              </a:lnSpc>
              <a:spcBef>
                <a:spcPts val="500"/>
              </a:spcBef>
              <a:buClr>
                <a:schemeClr val="accent5"/>
              </a:buClr>
              <a:buFont typeface="Arial" panose="020B0604020202020204" pitchFamily="34" charset="0"/>
              <a:buChar char="•"/>
              <a:defRPr sz="1800" kern="1200">
                <a:solidFill>
                  <a:schemeClr val="tx2"/>
                </a:solidFill>
                <a:latin typeface="+mn-lt"/>
                <a:ea typeface="+mn-ea"/>
                <a:cs typeface="+mn-cs"/>
              </a:defRPr>
            </a:lvl2pPr>
            <a:lvl3pPr marL="1143000" indent="-228600" algn="l" defTabSz="914400" rtl="0" eaLnBrk="1" latinLnBrk="0" hangingPunct="1">
              <a:lnSpc>
                <a:spcPct val="120000"/>
              </a:lnSpc>
              <a:spcBef>
                <a:spcPts val="500"/>
              </a:spcBef>
              <a:buClr>
                <a:schemeClr val="accent5"/>
              </a:buClr>
              <a:buFont typeface="Arial" panose="020B0604020202020204" pitchFamily="34" charset="0"/>
              <a:buChar char="•"/>
              <a:defRPr sz="1600" kern="1200">
                <a:solidFill>
                  <a:schemeClr val="tx2"/>
                </a:solidFill>
                <a:latin typeface="+mn-lt"/>
                <a:ea typeface="+mn-ea"/>
                <a:cs typeface="+mn-cs"/>
              </a:defRPr>
            </a:lvl3pPr>
            <a:lvl4pPr marL="1600200" indent="-228600" algn="l" defTabSz="914400" rtl="0" eaLnBrk="1" latinLnBrk="0" hangingPunct="1">
              <a:lnSpc>
                <a:spcPct val="120000"/>
              </a:lnSpc>
              <a:spcBef>
                <a:spcPts val="500"/>
              </a:spcBef>
              <a:buClr>
                <a:schemeClr val="accent5"/>
              </a:buClr>
              <a:buFont typeface="Arial" panose="020B0604020202020204" pitchFamily="34" charset="0"/>
              <a:buChar char="•"/>
              <a:defRPr sz="1400" kern="1200">
                <a:solidFill>
                  <a:schemeClr val="tx2"/>
                </a:solidFill>
                <a:latin typeface="+mn-lt"/>
                <a:ea typeface="+mn-ea"/>
                <a:cs typeface="+mn-cs"/>
              </a:defRPr>
            </a:lvl4pPr>
            <a:lvl5pPr marL="2057400" indent="-228600" algn="l" defTabSz="914400" rtl="0" eaLnBrk="1" latinLnBrk="0" hangingPunct="1">
              <a:lnSpc>
                <a:spcPct val="120000"/>
              </a:lnSpc>
              <a:spcBef>
                <a:spcPts val="500"/>
              </a:spcBef>
              <a:buClr>
                <a:schemeClr val="accent5"/>
              </a:buClr>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tx1"/>
              </a:buClr>
            </a:pPr>
            <a:r>
              <a:rPr lang="en-US" dirty="0"/>
              <a:t>NYC Estuary Wet vs Dry  </a:t>
            </a:r>
          </a:p>
          <a:p>
            <a:pPr marL="0" indent="0">
              <a:buClr>
                <a:schemeClr val="tx1"/>
              </a:buClr>
              <a:buNone/>
            </a:pPr>
            <a:endParaRPr lang="en-US" dirty="0"/>
          </a:p>
          <a:p>
            <a:pPr>
              <a:buClr>
                <a:schemeClr val="tx1"/>
              </a:buClr>
            </a:pPr>
            <a:r>
              <a:rPr lang="en-US" dirty="0"/>
              <a:t>Wet is significantly different than dry, p=0.048 (Mann-Whitney)</a:t>
            </a:r>
          </a:p>
          <a:p>
            <a:endParaRPr lang="en-US" dirty="0"/>
          </a:p>
          <a:p>
            <a:endParaRPr lang="en-US" dirty="0"/>
          </a:p>
        </p:txBody>
      </p:sp>
      <p:sp>
        <p:nvSpPr>
          <p:cNvPr id="16" name="Rectangle 15">
            <a:extLst>
              <a:ext uri="{FF2B5EF4-FFF2-40B4-BE49-F238E27FC236}">
                <a16:creationId xmlns:a16="http://schemas.microsoft.com/office/drawing/2014/main" id="{33ACD648-BF9B-C54F-9B54-D3682282312F}"/>
              </a:ext>
            </a:extLst>
          </p:cNvPr>
          <p:cNvSpPr/>
          <p:nvPr/>
        </p:nvSpPr>
        <p:spPr>
          <a:xfrm>
            <a:off x="9427779" y="0"/>
            <a:ext cx="2764220" cy="1355835"/>
          </a:xfrm>
          <a:prstGeom prst="rect">
            <a:avLst/>
          </a:prstGeom>
          <a:solidFill>
            <a:schemeClr val="accent1">
              <a:alpha val="63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ysClr val="windowText" lastClr="000000"/>
              </a:solidFill>
            </a:endParaRPr>
          </a:p>
        </p:txBody>
      </p:sp>
      <p:sp>
        <p:nvSpPr>
          <p:cNvPr id="19" name="TextBox 18">
            <a:extLst>
              <a:ext uri="{FF2B5EF4-FFF2-40B4-BE49-F238E27FC236}">
                <a16:creationId xmlns:a16="http://schemas.microsoft.com/office/drawing/2014/main" id="{9C9CB4D5-1E74-7A47-AB58-7A7636777F33}"/>
              </a:ext>
            </a:extLst>
          </p:cNvPr>
          <p:cNvSpPr txBox="1"/>
          <p:nvPr/>
        </p:nvSpPr>
        <p:spPr>
          <a:xfrm>
            <a:off x="9427778" y="493251"/>
            <a:ext cx="2695493" cy="369332"/>
          </a:xfrm>
          <a:prstGeom prst="rect">
            <a:avLst/>
          </a:prstGeom>
          <a:noFill/>
        </p:spPr>
        <p:txBody>
          <a:bodyPr wrap="square" rtlCol="0">
            <a:spAutoFit/>
          </a:bodyPr>
          <a:lstStyle/>
          <a:p>
            <a:pPr algn="ctr"/>
            <a:r>
              <a:rPr lang="en-US" dirty="0">
                <a:latin typeface="Garamond" panose="02020404030301010803" pitchFamily="18" charset="0"/>
              </a:rPr>
              <a:t>Zoom Pop-out here</a:t>
            </a:r>
          </a:p>
        </p:txBody>
      </p:sp>
    </p:spTree>
    <p:extLst>
      <p:ext uri="{BB962C8B-B14F-4D97-AF65-F5344CB8AC3E}">
        <p14:creationId xmlns:p14="http://schemas.microsoft.com/office/powerpoint/2010/main" val="1072383522"/>
      </p:ext>
    </p:extLst>
  </p:cSld>
  <p:clrMapOvr>
    <a:masterClrMapping/>
  </p:clrMapOvr>
</p:sld>
</file>

<file path=ppt/theme/theme1.xml><?xml version="1.0" encoding="utf-8"?>
<a:theme xmlns:a="http://schemas.openxmlformats.org/drawingml/2006/main" name="ModOverlayVTI">
  <a:themeElements>
    <a:clrScheme name="AnalogousFromLightSeedLeftStep">
      <a:dk1>
        <a:srgbClr val="000000"/>
      </a:dk1>
      <a:lt1>
        <a:srgbClr val="FFFFFF"/>
      </a:lt1>
      <a:dk2>
        <a:srgbClr val="223C2C"/>
      </a:dk2>
      <a:lt2>
        <a:srgbClr val="E2E4E8"/>
      </a:lt2>
      <a:accent1>
        <a:srgbClr val="B29E7C"/>
      </a:accent1>
      <a:accent2>
        <a:srgbClr val="BA8C7F"/>
      </a:accent2>
      <a:accent3>
        <a:srgbClr val="C4929C"/>
      </a:accent3>
      <a:accent4>
        <a:srgbClr val="BA7FA3"/>
      </a:accent4>
      <a:accent5>
        <a:srgbClr val="C392C4"/>
      </a:accent5>
      <a:accent6>
        <a:srgbClr val="9F7FBA"/>
      </a:accent6>
      <a:hlink>
        <a:srgbClr val="6982AE"/>
      </a:hlink>
      <a:folHlink>
        <a:srgbClr val="7F7F7F"/>
      </a:folHlink>
    </a:clrScheme>
    <a:fontScheme name="Elephant Arial Nova Light">
      <a:majorFont>
        <a:latin typeface="Elephant"/>
        <a:ea typeface=""/>
        <a:cs typeface=""/>
      </a:majorFont>
      <a:minorFont>
        <a:latin typeface="Arial Nova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odOverlayVTI" id="{85202D65-63D3-4793-A090-FA8DF18DC0BE}" vid="{91924FCD-E846-48AE-B233-F25A78D18B8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4187</TotalTime>
  <Words>1823</Words>
  <Application>Microsoft Macintosh PowerPoint</Application>
  <PresentationFormat>Widescreen</PresentationFormat>
  <Paragraphs>237</Paragraphs>
  <Slides>21</Slides>
  <Notes>21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21</vt:i4>
      </vt:variant>
    </vt:vector>
  </HeadingPairs>
  <TitlesOfParts>
    <vt:vector size="27" baseType="lpstr">
      <vt:lpstr>Arial</vt:lpstr>
      <vt:lpstr>Arial Nova Light</vt:lpstr>
      <vt:lpstr>Calibri</vt:lpstr>
      <vt:lpstr>Elephant</vt:lpstr>
      <vt:lpstr>Garamond</vt:lpstr>
      <vt:lpstr>ModOverlayVTI</vt:lpstr>
      <vt:lpstr>Investigating the distribution of Legionella in urban and suburban Hudson River watersheds  </vt:lpstr>
      <vt:lpstr>What led me to study Legionella? </vt:lpstr>
      <vt:lpstr>What is Legionella? Why L. pneumophila? </vt:lpstr>
      <vt:lpstr>Legionella Environmental Distribution</vt:lpstr>
      <vt:lpstr>New York City Legionnaires Disease Outbreak</vt:lpstr>
      <vt:lpstr>Relevance of Wastewater Treatment Plants</vt:lpstr>
      <vt:lpstr>Is Legionella occurrence connected to patterns of sewage in the urban coastal environment?</vt:lpstr>
      <vt:lpstr>Is Legionella occurrence connected to patterns of sewage in the urban coastal environment?</vt:lpstr>
      <vt:lpstr>Is Legionella occurrence connected to patterns of sewage in the urban coastal environment?</vt:lpstr>
      <vt:lpstr>Urban street water can act as a major FIB source to waterways   Angel Montero - Polgar Fellow</vt:lpstr>
      <vt:lpstr>Is Legionella occurrence connected to patterns of sewage in the urban coastal environment?</vt:lpstr>
      <vt:lpstr>Is Legionella occurrence connected to patterns of sewage in the urban coastal environment?</vt:lpstr>
      <vt:lpstr>NYC Project Summary</vt:lpstr>
      <vt:lpstr>Upper Hudson River Estuary  Project Significance</vt:lpstr>
      <vt:lpstr>Hudson River Estuary Project Objectives </vt:lpstr>
      <vt:lpstr>Fall 2020 Sampling Methods</vt:lpstr>
      <vt:lpstr>Could we detect it in suburban street water and freshwater waterways in lower population density areas?</vt:lpstr>
      <vt:lpstr>We did detect it...</vt:lpstr>
      <vt:lpstr>NYC vs Suburban L. pnuemophila occurrence</vt:lpstr>
      <vt:lpstr>Conclusion and Next Steps</vt:lpstr>
      <vt:lpstr>Acknowledgements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Investigating the distribution of Legionella in urban and suburban Hudson River watersheds  </dc:title>
  <dc:creator>Saul Amezcua</dc:creator>
  <cp:lastModifiedBy>Emma Blackford</cp:lastModifiedBy>
  <cp:revision>42</cp:revision>
  <dcterms:created xsi:type="dcterms:W3CDTF">2021-01-18T19:34:40Z</dcterms:created>
  <dcterms:modified xsi:type="dcterms:W3CDTF">2022-04-12T16:13:39Z</dcterms:modified>
</cp:coreProperties>
</file>